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69" r:id="rId2"/>
    <p:sldId id="445" r:id="rId3"/>
    <p:sldId id="426" r:id="rId4"/>
    <p:sldId id="493" r:id="rId5"/>
    <p:sldId id="495" r:id="rId6"/>
    <p:sldId id="496" r:id="rId7"/>
    <p:sldId id="497" r:id="rId8"/>
    <p:sldId id="498" r:id="rId9"/>
    <p:sldId id="499" r:id="rId10"/>
    <p:sldId id="447" r:id="rId11"/>
    <p:sldId id="448" r:id="rId12"/>
    <p:sldId id="490" r:id="rId13"/>
    <p:sldId id="450" r:id="rId14"/>
    <p:sldId id="449" r:id="rId15"/>
    <p:sldId id="451" r:id="rId16"/>
    <p:sldId id="518" r:id="rId17"/>
    <p:sldId id="452" r:id="rId18"/>
    <p:sldId id="501" r:id="rId19"/>
    <p:sldId id="502" r:id="rId20"/>
    <p:sldId id="503" r:id="rId21"/>
    <p:sldId id="453" r:id="rId22"/>
    <p:sldId id="455" r:id="rId23"/>
    <p:sldId id="456" r:id="rId24"/>
    <p:sldId id="457" r:id="rId25"/>
    <p:sldId id="504" r:id="rId26"/>
    <p:sldId id="458" r:id="rId27"/>
    <p:sldId id="508" r:id="rId28"/>
    <p:sldId id="513" r:id="rId29"/>
    <p:sldId id="514" r:id="rId30"/>
    <p:sldId id="515" r:id="rId31"/>
    <p:sldId id="512" r:id="rId32"/>
    <p:sldId id="511" r:id="rId33"/>
    <p:sldId id="459" r:id="rId34"/>
    <p:sldId id="461" r:id="rId35"/>
    <p:sldId id="462" r:id="rId36"/>
    <p:sldId id="463" r:id="rId37"/>
    <p:sldId id="464" r:id="rId38"/>
    <p:sldId id="465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509" r:id="rId61"/>
    <p:sldId id="510" r:id="rId62"/>
    <p:sldId id="491" r:id="rId63"/>
    <p:sldId id="517" r:id="rId64"/>
    <p:sldId id="505" r:id="rId65"/>
    <p:sldId id="506" r:id="rId66"/>
    <p:sldId id="507" r:id="rId67"/>
    <p:sldId id="516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69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87982" autoAdjust="0"/>
  </p:normalViewPr>
  <p:slideViewPr>
    <p:cSldViewPr>
      <p:cViewPr varScale="1">
        <p:scale>
          <a:sx n="102" d="100"/>
          <a:sy n="102" d="100"/>
        </p:scale>
        <p:origin x="3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3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9FD38BD-73DB-411A-BEDF-4F55C9CF8881}" type="datetimeFigureOut">
              <a:rPr lang="zh-CN" altLang="en-US"/>
              <a:pPr>
                <a:defRPr/>
              </a:pPr>
              <a:t>2020/2/25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07E20E9-0BA9-4F2F-8CD5-6E24F97AB8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96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1A49E9E-F895-4EFE-8ED0-1C05E2C1546E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FAB44A5-B51A-4840-874E-0301AF908E5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385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Chapter 2, we see our first algorithms, which solve the problem of sorting a sequence of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numbers. They are written in a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pseudocode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which, although not directly translatable to any conventional programming language, conveys the structure of the algorithm clearly enough that a competent programmer can implement it in the language of his choice. The sorting algorithms we examine are insertion sort, which uses an incremental approach, and merge sort, which uses a recursive technique known as "divide and conquer." Although the time each requires increases with the value of </a:t>
            </a:r>
            <a:r>
              <a:rPr lang="en-US" altLang="zh-CN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rate of increase differs between the two algorithms. We determine these running times in Chapter 2, and we develop a useful notation to express them.</a:t>
            </a:r>
            <a:endParaRPr lang="en-US" altLang="zh-CN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8DC71-3E27-4FEF-A153-7117123E1583}" type="slidenum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CN" dirty="0"/>
          </a:p>
        </p:txBody>
      </p:sp>
      <p:sp>
        <p:nvSpPr>
          <p:cNvPr id="1945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6A03921-DDFA-408F-98FE-0057848640A1}" type="slidenum">
              <a:rPr lang="en-US" altLang="zh-CN" sz="1200">
                <a:latin typeface="+mn-lt"/>
                <a:ea typeface="+mn-ea"/>
              </a:rPr>
              <a:pPr algn="r">
                <a:defRPr/>
              </a:pPr>
              <a:t>2</a:t>
            </a:fld>
            <a:endParaRPr lang="zh-CN" altLang="en-US" sz="1200">
              <a:latin typeface="+mn-l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altLang="zh-CN" smtClean="0"/>
              <a:pPr/>
              <a:t>67</a:t>
            </a:fld>
            <a:endParaRPr 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"/>
          <p:cNvSpPr/>
          <p:nvPr userDrawn="1"/>
        </p:nvSpPr>
        <p:spPr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>
              <a:solidFill>
                <a:srgbClr val="F47F28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zh-CN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>
            <a:normAutofit/>
          </a:bodyPr>
          <a:lstStyle>
            <a:lvl1pPr marL="0" indent="0" eaLnBrk="1" latinLnBrk="0" hangingPunct="1">
              <a:defRPr kumimoji="0" lang="zh-CN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A099F-6CFD-4099-97CE-E2892D1B888D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70AF0CC-E1BC-4E46-A2FD-38DA6964E35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/>
        </p:nvSpPr>
        <p:spPr>
          <a:xfrm>
            <a:off x="1792288" y="4800600"/>
            <a:ext cx="5500687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 eaLnBrk="1" latinLnBrk="0" hangingPunct="1">
              <a:buNone/>
              <a:defRPr kumimoji="0" lang="zh-CN" sz="3200"/>
            </a:lvl1pPr>
            <a:lvl2pPr marL="457200" indent="0" eaLnBrk="1" latinLnBrk="0" hangingPunct="1">
              <a:buNone/>
              <a:defRPr kumimoji="0" lang="zh-CN" sz="2800"/>
            </a:lvl2pPr>
            <a:lvl3pPr marL="914400" indent="0" eaLnBrk="1" latinLnBrk="0" hangingPunct="1">
              <a:buNone/>
              <a:defRPr kumimoji="0" lang="zh-CN" sz="2400"/>
            </a:lvl3pPr>
            <a:lvl4pPr marL="1371600" indent="0" eaLnBrk="1" latinLnBrk="0" hangingPunct="1">
              <a:buNone/>
              <a:defRPr kumimoji="0" lang="zh-CN" sz="2000"/>
            </a:lvl4pPr>
            <a:lvl5pPr marL="1828800" indent="0" eaLnBrk="1" latinLnBrk="0" hangingPunct="1">
              <a:buNone/>
              <a:defRPr kumimoji="0" lang="zh-CN" sz="2000"/>
            </a:lvl5pPr>
            <a:lvl6pPr marL="2286000" indent="0" eaLnBrk="1" latinLnBrk="0" hangingPunct="1">
              <a:buNone/>
              <a:defRPr kumimoji="0" lang="zh-CN" sz="2000"/>
            </a:lvl6pPr>
            <a:lvl7pPr marL="2743200" indent="0" eaLnBrk="1" latinLnBrk="0" hangingPunct="1">
              <a:buNone/>
              <a:defRPr kumimoji="0" lang="zh-CN" sz="2000"/>
            </a:lvl7pPr>
            <a:lvl8pPr marL="3200400" indent="0" eaLnBrk="1" latinLnBrk="0" hangingPunct="1">
              <a:buNone/>
              <a:defRPr kumimoji="0" lang="zh-CN" sz="2000"/>
            </a:lvl8pPr>
            <a:lvl9pPr marL="3657600" indent="0" eaLnBrk="1" latinLnBrk="0" hangingPunct="1">
              <a:buNone/>
              <a:defRPr kumimoji="0" lang="zh-CN"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zh-CN" sz="1400"/>
            </a:lvl1pPr>
            <a:lvl2pPr marL="457200" indent="0" eaLnBrk="1" latinLnBrk="0" hangingPunct="1">
              <a:buNone/>
              <a:defRPr kumimoji="0" lang="zh-CN" sz="1200"/>
            </a:lvl2pPr>
            <a:lvl3pPr marL="914400" indent="0" eaLnBrk="1" latinLnBrk="0" hangingPunct="1">
              <a:buNone/>
              <a:defRPr kumimoji="0" lang="zh-CN" sz="1000"/>
            </a:lvl3pPr>
            <a:lvl4pPr marL="1371600" indent="0" eaLnBrk="1" latinLnBrk="0" hangingPunct="1">
              <a:buNone/>
              <a:defRPr kumimoji="0" lang="zh-CN" sz="900"/>
            </a:lvl4pPr>
            <a:lvl5pPr marL="1828800" indent="0" eaLnBrk="1" latinLnBrk="0" hangingPunct="1">
              <a:buNone/>
              <a:defRPr kumimoji="0" lang="zh-CN" sz="900"/>
            </a:lvl5pPr>
            <a:lvl6pPr marL="2286000" indent="0" eaLnBrk="1" latinLnBrk="0" hangingPunct="1">
              <a:buNone/>
              <a:defRPr kumimoji="0" lang="zh-CN" sz="900"/>
            </a:lvl6pPr>
            <a:lvl7pPr marL="2743200" indent="0" eaLnBrk="1" latinLnBrk="0" hangingPunct="1">
              <a:buNone/>
              <a:defRPr kumimoji="0" lang="zh-CN" sz="900"/>
            </a:lvl7pPr>
            <a:lvl8pPr marL="3200400" indent="0" eaLnBrk="1" latinLnBrk="0" hangingPunct="1">
              <a:buNone/>
              <a:defRPr kumimoji="0" lang="zh-CN" sz="900"/>
            </a:lvl8pPr>
            <a:lvl9pPr marL="3657600" indent="0" eaLnBrk="1" latinLnBrk="0" hangingPunct="1">
              <a:buNone/>
              <a:defRPr kumimoji="0"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051C16-FC46-4885-BA1D-ACE8AEB00A8C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C6B43C-95D7-45A3-B667-06472C2681B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      </a:t>
            </a:r>
          </a:p>
        </p:txBody>
      </p:sp>
      <p:sp>
        <p:nvSpPr>
          <p:cNvPr id="5" name="Rectangle 7"/>
          <p:cNvSpPr/>
          <p:nvPr userDrawn="1"/>
        </p:nvSpPr>
        <p:spPr>
          <a:xfrm>
            <a:off x="8686800" y="5265738"/>
            <a:ext cx="457200" cy="968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6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/>
              <a:t>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>
            <a:normAutofit/>
          </a:bodyPr>
          <a:lstStyle>
            <a:lvl1pPr algn="l" eaLnBrk="1" latinLnBrk="0" hangingPunct="1">
              <a:defRPr kumimoji="0" lang="zh-CN" sz="3000" b="1" cap="all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0B978A8A-09E2-4844-80F1-D8A034E5F35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>
            <a:noAutofit/>
          </a:bodyPr>
          <a:lstStyle>
            <a:lvl1pPr algn="l" eaLnBrk="1" latinLnBrk="0" hangingPunct="1">
              <a:defRPr kumimoji="0" lang="zh-CN" sz="4400" b="1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zh-CN" b="1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1pPr>
            <a:lvl2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2pPr>
            <a:lvl3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3pPr>
            <a:lvl4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4pPr>
            <a:lvl5pPr eaLnBrk="1" latinLnBrk="0" hangingPunct="1">
              <a:defRPr kumimoji="0" 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DCF0AF0-BA8D-486F-9590-9BD1E7129F4B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A1B9008-8499-4AD8-BFF8-C317C6F7B1E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4CC9CCCF-DD63-4F74-A4D3-042CE717D368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66029AF2-A1F3-4BC9-A570-349A306EF6F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zh-CN" sz="28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zh-CN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zh-CN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zh-CN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zh-CN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zh-CN" sz="1800"/>
            </a:lvl6pPr>
            <a:lvl7pPr eaLnBrk="1" latinLnBrk="0" hangingPunct="1">
              <a:defRPr kumimoji="0" lang="zh-CN" sz="1800"/>
            </a:lvl7pPr>
            <a:lvl8pPr eaLnBrk="1" latinLnBrk="0" hangingPunct="1">
              <a:defRPr kumimoji="0" lang="zh-CN" sz="1800"/>
            </a:lvl8pPr>
            <a:lvl9pPr eaLnBrk="1" latinLnBrk="0" hangingPunct="1">
              <a:defRPr kumimoji="0"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D1B09-EDB8-4394-93AB-02F5D674C8AD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028FB5-9094-4510-A36F-8C82C470661A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zh-CN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C258FA-3D8F-47C3-B174-5D057AAAABDA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722DDA-129F-4F3E-8068-C5D5B114BB1F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: 强调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zh-CN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zh-CN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zh-CN" sz="2000" b="1"/>
            </a:lvl2pPr>
            <a:lvl3pPr marL="914400" indent="0" eaLnBrk="1" latinLnBrk="0" hangingPunct="1">
              <a:buNone/>
              <a:defRPr kumimoji="0" lang="zh-CN" sz="1800" b="1"/>
            </a:lvl3pPr>
            <a:lvl4pPr marL="1371600" indent="0" eaLnBrk="1" latinLnBrk="0" hangingPunct="1">
              <a:buNone/>
              <a:defRPr kumimoji="0" lang="zh-CN" sz="1600" b="1"/>
            </a:lvl4pPr>
            <a:lvl5pPr marL="1828800" indent="0" eaLnBrk="1" latinLnBrk="0" hangingPunct="1">
              <a:buNone/>
              <a:defRPr kumimoji="0" lang="zh-CN" sz="1600" b="1"/>
            </a:lvl5pPr>
            <a:lvl6pPr marL="2286000" indent="0" eaLnBrk="1" latinLnBrk="0" hangingPunct="1">
              <a:buNone/>
              <a:defRPr kumimoji="0" lang="zh-CN" sz="1600" b="1"/>
            </a:lvl6pPr>
            <a:lvl7pPr marL="2743200" indent="0" eaLnBrk="1" latinLnBrk="0" hangingPunct="1">
              <a:buNone/>
              <a:defRPr kumimoji="0" lang="zh-CN" sz="1600" b="1"/>
            </a:lvl7pPr>
            <a:lvl8pPr marL="3200400" indent="0" eaLnBrk="1" latinLnBrk="0" hangingPunct="1">
              <a:buNone/>
              <a:defRPr kumimoji="0" lang="zh-CN" sz="1600" b="1"/>
            </a:lvl8pPr>
            <a:lvl9pPr marL="3657600" indent="0" eaLnBrk="1" latinLnBrk="0" hangingPunct="1">
              <a:buNone/>
              <a:defRPr kumimoji="0"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FED51-54B4-4F51-BD93-8F7FB61D46AF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83373-76D3-4E60-98AD-C63398F51E9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zh-CN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zh-CN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9E5A7D-70E5-45A2-8456-DAA2978D3E69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6131E4E-414A-46CB-9487-3DBFF9684055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媒体(带标题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595313" y="4800600"/>
            <a:ext cx="4873625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zh-CN" sz="1800" b="0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 rtlCol="0">
            <a:normAutofit/>
          </a:bodyPr>
          <a:lstStyle>
            <a:lvl1pPr eaLnBrk="1" latinLnBrk="0" hangingPunct="1">
              <a:buNone/>
              <a:defRPr kumimoji="0" lang="zh-CN"/>
            </a:lvl1pPr>
          </a:lstStyle>
          <a:p>
            <a:pPr lvl="0"/>
            <a:r>
              <a:rPr lang="zh-CN" altLang="en-US" noProof="0"/>
              <a:t>单击图标添加媒体</a:t>
            </a:r>
            <a:endParaRPr lang="zh-CN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zh-CN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41A952-A28B-4212-96AC-23A86124BAD5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1" latinLnBrk="0" hangingPunct="1">
              <a:defRPr kumimoji="0" lang="zh-CN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D0CBFD3-DE15-48B4-96FF-AAA33ADBB8C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815079-A536-4325-85BF-13A1B21ACBE1}" type="datetimeFigureOut">
              <a:rPr lang="zh-CN" altLang="en-US"/>
              <a:pPr>
                <a:defRPr/>
              </a:pPr>
              <a:t>2020/2/25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zh-CN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F44B99-1FF2-4B87-972B-F6534754001C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zh-CN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zh-CN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zh-CN"/>
      </a:defPPr>
      <a:lvl1pPr marL="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038"/>
            <a:ext cx="4953000" cy="141605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600" b="1" dirty="0"/>
              <a:t>《</a:t>
            </a:r>
            <a:r>
              <a:rPr altLang="en-US" sz="1600" b="1" dirty="0"/>
              <a:t>算法分析</a:t>
            </a:r>
            <a:r>
              <a:rPr lang="zh-CN" altLang="en-US" sz="1600" b="1" dirty="0"/>
              <a:t>与设计</a:t>
            </a:r>
            <a:r>
              <a:rPr lang="en-US" altLang="zh-CN" sz="1600" b="1" dirty="0"/>
              <a:t>》</a:t>
            </a:r>
            <a:r>
              <a:rPr altLang="en-US" sz="1600" b="1" dirty="0"/>
              <a:t>课程组</a:t>
            </a:r>
            <a:endParaRPr lang="en-US" altLang="zh-CN" sz="1600" b="1" dirty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048000"/>
            <a:ext cx="7239000" cy="1828800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sz="4900" b="0" dirty="0">
                <a:solidFill>
                  <a:prstClr val="white"/>
                </a:solidFill>
              </a:rPr>
              <a:t>Algorithm Design &amp; Analysis</a:t>
            </a:r>
            <a:br>
              <a:rPr lang="en-US" altLang="zh-CN" sz="4900" b="0" dirty="0">
                <a:solidFill>
                  <a:prstClr val="white"/>
                </a:solidFill>
              </a:rPr>
            </a:br>
            <a:r>
              <a:rPr lang="en-US" altLang="zh-CN" dirty="0">
                <a:solidFill>
                  <a:srgbClr val="FFFF00"/>
                </a:solidFill>
                <a:latin typeface="华文楷体" pitchFamily="2" charset="-122"/>
                <a:ea typeface="华文楷体" pitchFamily="2" charset="-122"/>
              </a:rPr>
              <a:t>Introduction to Algorithm</a:t>
            </a:r>
            <a:endParaRPr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436563" y="222250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Chapter 2:</a:t>
            </a:r>
            <a:b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</a:br>
            <a:r>
              <a:rPr lang="en-US" altLang="zh-CN" sz="3600" b="1" dirty="0">
                <a:solidFill>
                  <a:srgbClr val="0000FF"/>
                </a:solidFill>
                <a:latin typeface="Calibri" pitchFamily="34" charset="0"/>
              </a:rPr>
              <a:t>Getting Started: Analyzing Algorithms 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>
                <a:solidFill>
                  <a:srgbClr val="FF0000"/>
                </a:solidFill>
              </a:rPr>
              <a:t>2.1 Insertion Sort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The problem of sorting: Description</a:t>
            </a:r>
          </a:p>
          <a:p>
            <a:pPr eaLnBrk="1" hangingPunct="1"/>
            <a:r>
              <a:rPr lang="en-US" altLang="zh-CN" b="1" dirty="0"/>
              <a:t>Insertion sort: Algorithm description</a:t>
            </a:r>
            <a:endParaRPr lang="en-US" altLang="zh-CN" b="1" dirty="0">
              <a:latin typeface="Times New Roman" pitchFamily="18" charset="0"/>
            </a:endParaRPr>
          </a:p>
          <a:p>
            <a:pPr eaLnBrk="1" hangingPunct="1"/>
            <a:endParaRPr lang="en-US" altLang="zh-CN" dirty="0">
              <a:latin typeface="Times New Roman" pitchFamily="18" charset="0"/>
            </a:endParaRPr>
          </a:p>
          <a:p>
            <a:pPr lvl="1"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/>
              <a:t>The Problem of sorting: Description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Times New Roman" pitchFamily="18" charset="0"/>
              </a:rPr>
              <a:t>Sorting problem: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sequence of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numbers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</a:t>
            </a:r>
            <a:r>
              <a:rPr lang="en-US" altLang="zh-CN" sz="2400" i="1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Output: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permutation (reordering)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, ..., </a:t>
            </a:r>
            <a:r>
              <a:rPr lang="en-US" altLang="zh-CN" sz="2400" i="1" dirty="0" err="1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r>
              <a:rPr lang="en-US" altLang="zh-CN" sz="2400" i="1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of the input sequence such that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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baseline="-250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2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...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  <a:sym typeface="Symbol" pitchFamily="18" charset="2"/>
              </a:rPr>
              <a:t> </a:t>
            </a: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en-US" altLang="zh-CN" sz="2400" i="1" dirty="0" err="1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a'</a:t>
            </a:r>
            <a:r>
              <a:rPr lang="en-US" altLang="zh-CN" sz="2400" i="1" baseline="-25000" dirty="0" err="1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</a:t>
            </a:r>
            <a:endParaRPr lang="en-US" altLang="zh-CN" sz="2400" dirty="0">
              <a:solidFill>
                <a:srgbClr val="262626"/>
              </a:solidFill>
              <a:latin typeface="Times New Roman" pitchFamily="18" charset="0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An instance of the sorting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Input: 8 2 4 9 3 6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Output: 2 3 4 6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Notation: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Sorting is a fundamental operation in 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262626"/>
                </a:solidFill>
                <a:latin typeface="Times New Roman" pitchFamily="18" charset="0"/>
                <a:ea typeface="黑体" pitchFamily="2" charset="-122"/>
              </a:rPr>
              <a:t>A large number of good sorting algorithms have been D&amp;R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/>
              <a:t>Game: Sorting a hand of cards?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dirty="0">
                <a:solidFill>
                  <a:srgbClr val="0000FF"/>
                </a:solidFill>
                <a:latin typeface="Forte" pitchFamily="66" charset="0"/>
              </a:rPr>
              <a:t>Game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</a:rPr>
              <a:t>Task: </a:t>
            </a:r>
            <a:r>
              <a:rPr lang="en-US" altLang="zh-CN" b="1" dirty="0"/>
              <a:t>Sorting a hand of cards</a:t>
            </a:r>
            <a:endParaRPr lang="en-US" altLang="zh-CN" dirty="0">
              <a:latin typeface="Times New Roman" pitchFamily="18" charset="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</a:rPr>
              <a:t>Input: a suit of play cards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dirty="0">
                <a:latin typeface="Times New Roman" pitchFamily="18" charset="0"/>
              </a:rPr>
              <a:t>Output: sorted cards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/>
              <a:t>Requirement: as Fast  as possible?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b="1" dirty="0"/>
              <a:t>Report: The sorting method | algorithm?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6999" y="4105000"/>
            <a:ext cx="3045637" cy="263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Example of insertion sort</a:t>
            </a:r>
            <a:r>
              <a:rPr lang="en-US" altLang="zh-CN"/>
              <a:t>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929188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endParaRPr lang="en-US" altLang="zh-CN" sz="2800"/>
          </a:p>
          <a:p>
            <a:pPr marL="609600" indent="-609600" algn="ctr">
              <a:lnSpc>
                <a:spcPct val="80000"/>
              </a:lnSpc>
              <a:buFont typeface="Arial" charset="0"/>
              <a:buNone/>
            </a:pPr>
            <a:r>
              <a:rPr lang="en-US" altLang="zh-CN" sz="2800"/>
              <a:t>8        2        4        9        3        6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en-US" altLang="zh-CN" sz="2800" b="1"/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/>
              <a:t>• Initialization: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/>
              <a:t>• Maintenance: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/>
              <a:t>	 </a:t>
            </a:r>
            <a:r>
              <a:rPr lang="en-US" altLang="zh-CN" sz="2800"/>
              <a:t>Insert </a:t>
            </a:r>
            <a:r>
              <a:rPr lang="en-US" altLang="zh-CN" sz="2800" i="1"/>
              <a:t>A</a:t>
            </a:r>
            <a:r>
              <a:rPr lang="en-US" altLang="zh-CN" sz="2800"/>
              <a:t>[</a:t>
            </a:r>
            <a:r>
              <a:rPr lang="en-US" altLang="zh-CN" sz="2800" i="1"/>
              <a:t>j</a:t>
            </a:r>
            <a:r>
              <a:rPr lang="en-US" altLang="zh-CN" sz="2800"/>
              <a:t>] into the sorted sequence </a:t>
            </a:r>
            <a:r>
              <a:rPr lang="en-US" altLang="zh-CN" sz="2800" i="1"/>
              <a:t>A</a:t>
            </a:r>
            <a:r>
              <a:rPr lang="en-US" altLang="zh-CN" sz="2800"/>
              <a:t>[1  </a:t>
            </a:r>
            <a:r>
              <a:rPr lang="en-US" altLang="zh-CN" sz="2800" i="1"/>
              <a:t>j </a:t>
            </a:r>
            <a:r>
              <a:rPr lang="en-US" altLang="zh-CN" sz="2800"/>
              <a:t>- 1].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/>
              <a:t>• Termination: 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r>
              <a:rPr lang="en-US" altLang="zh-CN" sz="2800" b="1"/>
              <a:t>• Why an algorithm is correct</a:t>
            </a:r>
            <a:r>
              <a:rPr altLang="en-US" sz="2800" b="1">
                <a:ea typeface="宋体" charset="-122"/>
              </a:rPr>
              <a:t>？	</a:t>
            </a:r>
            <a:r>
              <a:rPr lang="en-US" altLang="zh-CN" sz="2800" b="1"/>
              <a:t>Induction</a:t>
            </a:r>
          </a:p>
        </p:txBody>
      </p:sp>
      <p:pic>
        <p:nvPicPr>
          <p:cNvPr id="67593" name="Picture 9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636838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Insertion sort</a:t>
            </a:r>
            <a:r>
              <a:rPr lang="en-US" altLang="zh-CN" sz="4000" b="1" dirty="0"/>
              <a:t>: Algorithm description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en-US" altLang="zh-CN" dirty="0"/>
              <a:t>INSERTION-SORT (A, n) 	// A[1 . . n] </a:t>
            </a:r>
          </a:p>
          <a:p>
            <a:pPr>
              <a:buFont typeface="Arial" charset="0"/>
              <a:buNone/>
            </a:pPr>
            <a:r>
              <a:rPr lang="en-US" altLang="zh-CN" sz="2800" dirty="0"/>
              <a:t>	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pseudocode</a:t>
            </a:r>
            <a:r>
              <a:rPr lang="en-US" altLang="zh-CN" sz="2400" dirty="0"/>
              <a:t>” 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/>
              <a:t>	for </a:t>
            </a:r>
            <a:r>
              <a:rPr lang="en-US" altLang="zh-CN" sz="2400" dirty="0"/>
              <a:t>j ← 2 </a:t>
            </a:r>
            <a:r>
              <a:rPr lang="en-US" altLang="zh-CN" sz="2400" b="1" dirty="0"/>
              <a:t>to </a:t>
            </a:r>
            <a:r>
              <a:rPr lang="en-US" altLang="zh-CN" sz="2400" dirty="0"/>
              <a:t>n </a:t>
            </a:r>
          </a:p>
          <a:p>
            <a:pPr lvl="1">
              <a:buFont typeface="Arial" charset="0"/>
              <a:buNone/>
            </a:pPr>
            <a:r>
              <a:rPr lang="en-US" altLang="zh-CN" sz="2400" dirty="0"/>
              <a:t>		</a:t>
            </a:r>
            <a:r>
              <a:rPr lang="en-US" altLang="zh-CN" sz="2400" b="1" dirty="0"/>
              <a:t>do </a:t>
            </a:r>
            <a:r>
              <a:rPr lang="en-US" altLang="zh-CN" sz="2400" dirty="0"/>
              <a:t>key ← A[ j] </a:t>
            </a:r>
          </a:p>
          <a:p>
            <a:pPr lvl="1">
              <a:buFont typeface="Arial" charset="0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 Insert </a:t>
            </a:r>
            <a:r>
              <a:rPr lang="en-US" altLang="zh-CN" sz="2400" i="1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en-US" altLang="zh-CN" sz="2400" i="1" dirty="0">
                <a:solidFill>
                  <a:srgbClr val="FF0000"/>
                </a:solidFill>
              </a:rPr>
              <a:t>j</a:t>
            </a:r>
            <a:r>
              <a:rPr lang="en-US" altLang="zh-CN" sz="2400" dirty="0">
                <a:solidFill>
                  <a:srgbClr val="FF0000"/>
                </a:solidFill>
              </a:rPr>
              <a:t>] into the sorted sequence </a:t>
            </a:r>
            <a:r>
              <a:rPr lang="en-US" altLang="zh-CN" sz="2400" i="1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FF0000"/>
                </a:solidFill>
              </a:rPr>
              <a:t>[1  </a:t>
            </a:r>
            <a:r>
              <a:rPr lang="en-US" altLang="zh-CN" sz="2400" i="1" dirty="0">
                <a:solidFill>
                  <a:srgbClr val="FF0000"/>
                </a:solidFill>
              </a:rPr>
              <a:t>j </a:t>
            </a:r>
            <a:r>
              <a:rPr lang="en-US" altLang="zh-CN" sz="2400" dirty="0">
                <a:solidFill>
                  <a:srgbClr val="FF0000"/>
                </a:solidFill>
              </a:rPr>
              <a:t>- 1].</a:t>
            </a:r>
            <a:endParaRPr altLang="en-US" sz="2400" dirty="0">
              <a:solidFill>
                <a:srgbClr val="FF0000"/>
              </a:solidFill>
              <a:ea typeface="宋体" charset="-122"/>
            </a:endParaRPr>
          </a:p>
          <a:p>
            <a:pPr lvl="1">
              <a:buFont typeface="Arial" charset="0"/>
              <a:buNone/>
            </a:pPr>
            <a:r>
              <a:rPr lang="en-US" altLang="zh-CN" sz="2400" dirty="0"/>
              <a:t>			i ← j – 1</a:t>
            </a:r>
          </a:p>
          <a:p>
            <a:pPr lvl="1">
              <a:buFont typeface="Arial" charset="0"/>
              <a:buNone/>
            </a:pPr>
            <a:r>
              <a:rPr lang="en-US" altLang="zh-CN" sz="2400" b="1" dirty="0"/>
              <a:t>			while </a:t>
            </a:r>
            <a:r>
              <a:rPr lang="en-US" altLang="zh-CN" sz="2400" dirty="0"/>
              <a:t>i &gt; 0 and A[i] &gt; key </a:t>
            </a:r>
          </a:p>
          <a:p>
            <a:pPr lvl="1">
              <a:buFont typeface="Arial" charset="0"/>
              <a:buNone/>
            </a:pPr>
            <a:r>
              <a:rPr lang="en-US" altLang="zh-CN" sz="2400" dirty="0"/>
              <a:t>				</a:t>
            </a:r>
            <a:r>
              <a:rPr lang="en-US" altLang="zh-CN" sz="2400" b="1" dirty="0"/>
              <a:t>do </a:t>
            </a:r>
            <a:r>
              <a:rPr lang="en-US" altLang="zh-CN" sz="2400" dirty="0"/>
              <a:t>A[i+1] ← A[i] </a:t>
            </a:r>
          </a:p>
          <a:p>
            <a:pPr lvl="1">
              <a:buFont typeface="Arial" charset="0"/>
              <a:buNone/>
            </a:pPr>
            <a:r>
              <a:rPr lang="en-US" altLang="zh-CN" sz="2400" dirty="0"/>
              <a:t>					i ← i – 1 </a:t>
            </a:r>
          </a:p>
          <a:p>
            <a:pPr lvl="1">
              <a:buFont typeface="Arial" charset="0"/>
              <a:buNone/>
            </a:pPr>
            <a:r>
              <a:rPr lang="en-US" altLang="zh-CN" sz="2400" dirty="0"/>
              <a:t>			A[i+1] = key </a:t>
            </a:r>
          </a:p>
        </p:txBody>
      </p:sp>
      <p:pic>
        <p:nvPicPr>
          <p:cNvPr id="64518" name="Picture 6" descr="lecture01_img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5737225"/>
            <a:ext cx="7200900" cy="1120775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Example of insertion sort</a:t>
            </a:r>
            <a:r>
              <a:rPr lang="en-US" altLang="zh-CN"/>
              <a:t> 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marL="609600" indent="-609600"/>
            <a:endParaRPr lang="en-US" altLang="zh-CN"/>
          </a:p>
        </p:txBody>
      </p:sp>
      <p:pic>
        <p:nvPicPr>
          <p:cNvPr id="68613" name="Picture 5" descr="lecture01_页面_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6" name="Picture 8" descr="lecture01_页面_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8" name="Picture 10" descr="lecture01_页面_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19" name="Picture 11" descr="lecture01_页面_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0" name="Picture 12" descr="lecture01_页面_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1" name="Picture 13" descr="lecture01_页面_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2" name="Picture 14" descr="lecture01_页面_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3" name="Picture 15" descr="lecture01_页面_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4" name="Picture 16" descr="lecture01_页面_1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5" name="Picture 17" descr="lecture01_页面_1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6" name="Picture 18" descr="lecture01_页面_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8627" name="Picture 19" descr="lecture01_页面_1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Insertion sort</a:t>
            </a:r>
            <a:r>
              <a:rPr lang="en-US" altLang="zh-CN" sz="4000" b="1" dirty="0"/>
              <a:t>:</a:t>
            </a:r>
            <a:r>
              <a:rPr lang="ja-JP" altLang="en-US" sz="4000" b="1"/>
              <a:t> </a:t>
            </a:r>
            <a:r>
              <a:rPr lang="en-US" altLang="ja-JP" sz="4000" b="1" dirty="0"/>
              <a:t>Linked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List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r>
              <a:rPr lang="zh-CN" altLang="en-US" sz="2400" dirty="0"/>
              <a:t>对单链表的插入排序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         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INSERTION-SORT (</a:t>
            </a:r>
            <a:r>
              <a:rPr lang="en-US" altLang="zh-CN" dirty="0" err="1"/>
              <a:t>LinkedNode</a:t>
            </a:r>
            <a:r>
              <a:rPr lang="zh-CN" altLang="en-US" dirty="0"/>
              <a:t>* </a:t>
            </a:r>
            <a:r>
              <a:rPr lang="en-US" altLang="zh-CN" dirty="0"/>
              <a:t>head)</a:t>
            </a:r>
          </a:p>
          <a:p>
            <a:pPr marL="0" indent="0">
              <a:buNone/>
            </a:pPr>
            <a:r>
              <a:rPr lang="zh-CN" altLang="en-US" dirty="0"/>
              <a:t>                   </a:t>
            </a:r>
            <a:r>
              <a:rPr lang="en-US" altLang="zh-CN" sz="2400" dirty="0"/>
              <a:t>//</a:t>
            </a:r>
            <a:r>
              <a:rPr lang="zh-CN" altLang="en-US" sz="2400" dirty="0"/>
              <a:t>排序过程中不使用其他数组或链表等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                 </a:t>
            </a:r>
            <a:r>
              <a:rPr lang="en-US" altLang="zh-CN" sz="2400" dirty="0"/>
              <a:t>//</a:t>
            </a:r>
            <a:r>
              <a:rPr lang="zh-CN" altLang="en-US" sz="2400" dirty="0"/>
              <a:t>空间与时间复杂度与数组的插入排序相同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                   </a:t>
            </a:r>
            <a:r>
              <a:rPr lang="en-US" altLang="zh-CN" sz="2400" dirty="0"/>
              <a:t>//</a:t>
            </a:r>
            <a:r>
              <a:rPr lang="zh-CN" altLang="en-US" sz="2400" dirty="0"/>
              <a:t>分析什么情况下产生最好与最坏时间复杂度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  </a:t>
            </a:r>
            <a:endParaRPr lang="en-US" altLang="zh-CN" sz="2400" dirty="0"/>
          </a:p>
          <a:p>
            <a:pPr>
              <a:buFont typeface="Arial" charset="0"/>
              <a:buNone/>
            </a:pPr>
            <a:r>
              <a:rPr lang="en-US" altLang="zh-CN" sz="2800" dirty="0"/>
              <a:t>	</a:t>
            </a:r>
            <a:endParaRPr lang="en-US" altLang="zh-CN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B7A72D-C350-0147-A103-36BF4D43B7AF}"/>
              </a:ext>
            </a:extLst>
          </p:cNvPr>
          <p:cNvSpPr/>
          <p:nvPr/>
        </p:nvSpPr>
        <p:spPr>
          <a:xfrm>
            <a:off x="1907704" y="1916832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F66303-FD52-0249-B675-67A6321FAB6E}"/>
              </a:ext>
            </a:extLst>
          </p:cNvPr>
          <p:cNvSpPr txBox="1"/>
          <p:nvPr/>
        </p:nvSpPr>
        <p:spPr>
          <a:xfrm>
            <a:off x="1954560" y="2003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98C99773-A6D6-5741-97F1-C4CB89322487}"/>
              </a:ext>
            </a:extLst>
          </p:cNvPr>
          <p:cNvCxnSpPr>
            <a:cxnSpLocks/>
          </p:cNvCxnSpPr>
          <p:nvPr/>
        </p:nvCxnSpPr>
        <p:spPr>
          <a:xfrm>
            <a:off x="2411760" y="1916832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889A63A-480E-0349-AF8F-CB3589CDA36A}"/>
              </a:ext>
            </a:extLst>
          </p:cNvPr>
          <p:cNvSpPr/>
          <p:nvPr/>
        </p:nvSpPr>
        <p:spPr>
          <a:xfrm>
            <a:off x="3131840" y="1916832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9B3377-6956-A641-A47E-96C37E6EA3E0}"/>
              </a:ext>
            </a:extLst>
          </p:cNvPr>
          <p:cNvSpPr txBox="1"/>
          <p:nvPr/>
        </p:nvSpPr>
        <p:spPr>
          <a:xfrm>
            <a:off x="3178696" y="2003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27A41264-2566-3E41-9E7C-0FB3846F1986}"/>
              </a:ext>
            </a:extLst>
          </p:cNvPr>
          <p:cNvCxnSpPr>
            <a:cxnSpLocks/>
          </p:cNvCxnSpPr>
          <p:nvPr/>
        </p:nvCxnSpPr>
        <p:spPr>
          <a:xfrm>
            <a:off x="3635896" y="1916832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1513CDD-4D49-8F48-B541-A7A45009AD72}"/>
              </a:ext>
            </a:extLst>
          </p:cNvPr>
          <p:cNvSpPr/>
          <p:nvPr/>
        </p:nvSpPr>
        <p:spPr>
          <a:xfrm>
            <a:off x="4283968" y="1916832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53C00F-AC1B-6445-A767-6DF8B9090F96}"/>
              </a:ext>
            </a:extLst>
          </p:cNvPr>
          <p:cNvSpPr txBox="1"/>
          <p:nvPr/>
        </p:nvSpPr>
        <p:spPr>
          <a:xfrm>
            <a:off x="4330824" y="2003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E1B5A61-5442-A242-9367-B8DB7B1C7858}"/>
              </a:ext>
            </a:extLst>
          </p:cNvPr>
          <p:cNvCxnSpPr>
            <a:cxnSpLocks/>
          </p:cNvCxnSpPr>
          <p:nvPr/>
        </p:nvCxnSpPr>
        <p:spPr>
          <a:xfrm>
            <a:off x="4788024" y="1916832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C9A1450-4FA3-2343-839F-0CAC252C678F}"/>
              </a:ext>
            </a:extLst>
          </p:cNvPr>
          <p:cNvSpPr/>
          <p:nvPr/>
        </p:nvSpPr>
        <p:spPr>
          <a:xfrm>
            <a:off x="5436096" y="1916832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4F2FDD-188B-3C43-9796-8DE3DE3508B0}"/>
              </a:ext>
            </a:extLst>
          </p:cNvPr>
          <p:cNvSpPr txBox="1"/>
          <p:nvPr/>
        </p:nvSpPr>
        <p:spPr>
          <a:xfrm>
            <a:off x="5482952" y="2003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0681694-ED41-7642-872E-859C5C0397F2}"/>
              </a:ext>
            </a:extLst>
          </p:cNvPr>
          <p:cNvCxnSpPr>
            <a:cxnSpLocks/>
          </p:cNvCxnSpPr>
          <p:nvPr/>
        </p:nvCxnSpPr>
        <p:spPr>
          <a:xfrm>
            <a:off x="5940152" y="1916832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8050362-61EE-7B49-88F2-802C823DAEA4}"/>
              </a:ext>
            </a:extLst>
          </p:cNvPr>
          <p:cNvSpPr/>
          <p:nvPr/>
        </p:nvSpPr>
        <p:spPr>
          <a:xfrm>
            <a:off x="6660232" y="1916832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1BD79A-B7AD-524E-8452-EB6B6D319683}"/>
              </a:ext>
            </a:extLst>
          </p:cNvPr>
          <p:cNvSpPr txBox="1"/>
          <p:nvPr/>
        </p:nvSpPr>
        <p:spPr>
          <a:xfrm>
            <a:off x="6707088" y="200373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B81FADC-A4DC-8540-A0F0-7430F872AD76}"/>
              </a:ext>
            </a:extLst>
          </p:cNvPr>
          <p:cNvCxnSpPr>
            <a:cxnSpLocks/>
          </p:cNvCxnSpPr>
          <p:nvPr/>
        </p:nvCxnSpPr>
        <p:spPr>
          <a:xfrm>
            <a:off x="7164288" y="1916832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DB2814C-85B5-1A4D-B636-DB3B4F7AAEF5}"/>
              </a:ext>
            </a:extLst>
          </p:cNvPr>
          <p:cNvCxnSpPr>
            <a:cxnSpLocks/>
          </p:cNvCxnSpPr>
          <p:nvPr/>
        </p:nvCxnSpPr>
        <p:spPr>
          <a:xfrm>
            <a:off x="7164288" y="1916832"/>
            <a:ext cx="288033" cy="55142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D6ACBD6-3BAE-D14A-9252-F4F41B88F69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83644" y="2188403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9CDFF98-6174-8645-83E1-6F01F359E8E0}"/>
              </a:ext>
            </a:extLst>
          </p:cNvPr>
          <p:cNvCxnSpPr>
            <a:cxnSpLocks/>
          </p:cNvCxnSpPr>
          <p:nvPr/>
        </p:nvCxnSpPr>
        <p:spPr>
          <a:xfrm>
            <a:off x="3735772" y="2204864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5B860C8-7611-F745-9663-947C7E94C61C}"/>
              </a:ext>
            </a:extLst>
          </p:cNvPr>
          <p:cNvCxnSpPr>
            <a:cxnSpLocks/>
          </p:cNvCxnSpPr>
          <p:nvPr/>
        </p:nvCxnSpPr>
        <p:spPr>
          <a:xfrm>
            <a:off x="4887900" y="2204864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9C3788F-D0A2-6D4E-A584-CFEE8B8FCEF1}"/>
              </a:ext>
            </a:extLst>
          </p:cNvPr>
          <p:cNvCxnSpPr>
            <a:cxnSpLocks/>
          </p:cNvCxnSpPr>
          <p:nvPr/>
        </p:nvCxnSpPr>
        <p:spPr>
          <a:xfrm>
            <a:off x="6112036" y="2204864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EA99D6AD-6915-BC46-B8B5-2F1C585D9AB4}"/>
              </a:ext>
            </a:extLst>
          </p:cNvPr>
          <p:cNvCxnSpPr>
            <a:cxnSpLocks/>
          </p:cNvCxnSpPr>
          <p:nvPr/>
        </p:nvCxnSpPr>
        <p:spPr>
          <a:xfrm>
            <a:off x="1356427" y="2207442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F790813-5585-684F-A490-1D2FEDFF7BD2}"/>
              </a:ext>
            </a:extLst>
          </p:cNvPr>
          <p:cNvSpPr txBox="1"/>
          <p:nvPr/>
        </p:nvSpPr>
        <p:spPr>
          <a:xfrm>
            <a:off x="647199" y="20515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F3CE2A8-4408-B14D-8D39-B5E9C7EBB092}"/>
              </a:ext>
            </a:extLst>
          </p:cNvPr>
          <p:cNvSpPr/>
          <p:nvPr/>
        </p:nvSpPr>
        <p:spPr>
          <a:xfrm>
            <a:off x="1907703" y="3594720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2917F7-E127-324E-9DF5-1CC438088E2F}"/>
              </a:ext>
            </a:extLst>
          </p:cNvPr>
          <p:cNvSpPr txBox="1"/>
          <p:nvPr/>
        </p:nvSpPr>
        <p:spPr>
          <a:xfrm>
            <a:off x="1954559" y="36816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8C2DD00-1A3D-0548-8DE3-82AE3F7AC02E}"/>
              </a:ext>
            </a:extLst>
          </p:cNvPr>
          <p:cNvCxnSpPr>
            <a:cxnSpLocks/>
          </p:cNvCxnSpPr>
          <p:nvPr/>
        </p:nvCxnSpPr>
        <p:spPr>
          <a:xfrm>
            <a:off x="2411759" y="3594720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1279F8F-5E68-914B-8E5A-657344710197}"/>
              </a:ext>
            </a:extLst>
          </p:cNvPr>
          <p:cNvSpPr/>
          <p:nvPr/>
        </p:nvSpPr>
        <p:spPr>
          <a:xfrm>
            <a:off x="3131839" y="3594720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5096BE1-E8BC-D944-B761-F8F7C8425160}"/>
              </a:ext>
            </a:extLst>
          </p:cNvPr>
          <p:cNvSpPr txBox="1"/>
          <p:nvPr/>
        </p:nvSpPr>
        <p:spPr>
          <a:xfrm>
            <a:off x="3178695" y="36816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1A7232D-7F44-DD47-982D-C977920E7E78}"/>
              </a:ext>
            </a:extLst>
          </p:cNvPr>
          <p:cNvCxnSpPr>
            <a:cxnSpLocks/>
          </p:cNvCxnSpPr>
          <p:nvPr/>
        </p:nvCxnSpPr>
        <p:spPr>
          <a:xfrm>
            <a:off x="3635895" y="3594720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B332499-4224-1F48-ADBE-1E44385D8F11}"/>
              </a:ext>
            </a:extLst>
          </p:cNvPr>
          <p:cNvSpPr/>
          <p:nvPr/>
        </p:nvSpPr>
        <p:spPr>
          <a:xfrm>
            <a:off x="4283967" y="3594720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8A1AE3D-E2C3-DC45-AAD8-E1965A23FEF2}"/>
              </a:ext>
            </a:extLst>
          </p:cNvPr>
          <p:cNvSpPr txBox="1"/>
          <p:nvPr/>
        </p:nvSpPr>
        <p:spPr>
          <a:xfrm>
            <a:off x="4330823" y="36816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B3E30CDE-3291-7E4F-A6F8-1AA71AC2B08F}"/>
              </a:ext>
            </a:extLst>
          </p:cNvPr>
          <p:cNvCxnSpPr>
            <a:cxnSpLocks/>
          </p:cNvCxnSpPr>
          <p:nvPr/>
        </p:nvCxnSpPr>
        <p:spPr>
          <a:xfrm>
            <a:off x="4788023" y="3594720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BBAFAE4-D8BB-0B43-8C85-7F3573F56698}"/>
              </a:ext>
            </a:extLst>
          </p:cNvPr>
          <p:cNvSpPr/>
          <p:nvPr/>
        </p:nvSpPr>
        <p:spPr>
          <a:xfrm>
            <a:off x="5436095" y="3594720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DF92FE2-3939-F849-ACDD-41BA59E434E2}"/>
              </a:ext>
            </a:extLst>
          </p:cNvPr>
          <p:cNvSpPr txBox="1"/>
          <p:nvPr/>
        </p:nvSpPr>
        <p:spPr>
          <a:xfrm>
            <a:off x="5482951" y="36816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8B1F776-8135-E749-9FDD-8A0E22D0CF7B}"/>
              </a:ext>
            </a:extLst>
          </p:cNvPr>
          <p:cNvCxnSpPr>
            <a:cxnSpLocks/>
          </p:cNvCxnSpPr>
          <p:nvPr/>
        </p:nvCxnSpPr>
        <p:spPr>
          <a:xfrm>
            <a:off x="5940151" y="3594720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4646688-9E75-EB48-832F-7157D2292A73}"/>
              </a:ext>
            </a:extLst>
          </p:cNvPr>
          <p:cNvSpPr/>
          <p:nvPr/>
        </p:nvSpPr>
        <p:spPr>
          <a:xfrm>
            <a:off x="6660231" y="3594720"/>
            <a:ext cx="792088" cy="55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1D3322B-0405-FE47-A937-D6C6DE106490}"/>
              </a:ext>
            </a:extLst>
          </p:cNvPr>
          <p:cNvSpPr txBox="1"/>
          <p:nvPr/>
        </p:nvSpPr>
        <p:spPr>
          <a:xfrm>
            <a:off x="6707087" y="36816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8BD890A-7E89-F249-80FD-9224D2783853}"/>
              </a:ext>
            </a:extLst>
          </p:cNvPr>
          <p:cNvCxnSpPr>
            <a:cxnSpLocks/>
          </p:cNvCxnSpPr>
          <p:nvPr/>
        </p:nvCxnSpPr>
        <p:spPr>
          <a:xfrm>
            <a:off x="7164287" y="3594720"/>
            <a:ext cx="0" cy="55436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4D21251-6E57-BB46-A215-7FA62F801425}"/>
              </a:ext>
            </a:extLst>
          </p:cNvPr>
          <p:cNvCxnSpPr>
            <a:cxnSpLocks/>
          </p:cNvCxnSpPr>
          <p:nvPr/>
        </p:nvCxnSpPr>
        <p:spPr>
          <a:xfrm>
            <a:off x="7164287" y="3594720"/>
            <a:ext cx="288033" cy="55142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6609B99C-B566-134D-B972-56CBB629EBC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583643" y="3866291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479EDB51-29BE-EC48-9D7C-0BBC43468864}"/>
              </a:ext>
            </a:extLst>
          </p:cNvPr>
          <p:cNvCxnSpPr>
            <a:cxnSpLocks/>
          </p:cNvCxnSpPr>
          <p:nvPr/>
        </p:nvCxnSpPr>
        <p:spPr>
          <a:xfrm>
            <a:off x="3735771" y="3882752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E2F33789-62E9-4445-A99E-B61141FCDA9B}"/>
              </a:ext>
            </a:extLst>
          </p:cNvPr>
          <p:cNvCxnSpPr>
            <a:cxnSpLocks/>
          </p:cNvCxnSpPr>
          <p:nvPr/>
        </p:nvCxnSpPr>
        <p:spPr>
          <a:xfrm>
            <a:off x="4887899" y="3882752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31B22C4C-7011-3B47-A5D0-F05E846228DB}"/>
              </a:ext>
            </a:extLst>
          </p:cNvPr>
          <p:cNvCxnSpPr>
            <a:cxnSpLocks/>
          </p:cNvCxnSpPr>
          <p:nvPr/>
        </p:nvCxnSpPr>
        <p:spPr>
          <a:xfrm>
            <a:off x="6112035" y="3882752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1189B77-574E-2748-A815-E82C9AA269EF}"/>
              </a:ext>
            </a:extLst>
          </p:cNvPr>
          <p:cNvCxnSpPr>
            <a:cxnSpLocks/>
          </p:cNvCxnSpPr>
          <p:nvPr/>
        </p:nvCxnSpPr>
        <p:spPr>
          <a:xfrm>
            <a:off x="1356426" y="3885330"/>
            <a:ext cx="548196" cy="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92C79D0B-244C-4240-9818-178277AB01EE}"/>
              </a:ext>
            </a:extLst>
          </p:cNvPr>
          <p:cNvSpPr txBox="1"/>
          <p:nvPr/>
        </p:nvSpPr>
        <p:spPr>
          <a:xfrm>
            <a:off x="647198" y="37294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head</a:t>
            </a:r>
            <a:endParaRPr kumimoji="1" lang="zh-CN" altLang="en-US" dirty="0"/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0C378D4A-D0EE-7441-8D11-93C51A4BBC1A}"/>
              </a:ext>
            </a:extLst>
          </p:cNvPr>
          <p:cNvSpPr/>
          <p:nvPr/>
        </p:nvSpPr>
        <p:spPr>
          <a:xfrm>
            <a:off x="3766442" y="2593841"/>
            <a:ext cx="1099153" cy="790398"/>
          </a:xfrm>
          <a:prstGeom prst="downArrow">
            <a:avLst>
              <a:gd name="adj1" fmla="val 50000"/>
              <a:gd name="adj2" fmla="val 48415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sort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72002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FF0000"/>
                </a:solidFill>
              </a:rPr>
              <a:t>2.2 </a:t>
            </a:r>
            <a:r>
              <a:rPr lang="en-US" altLang="zh-CN" sz="4800" b="1">
                <a:solidFill>
                  <a:srgbClr val="FF0000"/>
                </a:solidFill>
              </a:rPr>
              <a:t>Analyzing Algorithms</a:t>
            </a:r>
            <a:endParaRPr lang="en-US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latin typeface="Times New Roman" pitchFamily="18" charset="0"/>
              </a:rPr>
              <a:t>Run time: depend on the follow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latin typeface="Times New Roman" pitchFamily="18" charset="0"/>
              </a:rPr>
              <a:t>Input:			</a:t>
            </a:r>
            <a:r>
              <a:rPr lang="en-US" altLang="zh-CN" sz="2400" dirty="0">
                <a:latin typeface="Times New Roman" pitchFamily="18" charset="0"/>
              </a:rPr>
              <a:t>What kind of input?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latin typeface="Times New Roman" pitchFamily="18" charset="0"/>
              </a:rPr>
              <a:t>Size of input: 		</a:t>
            </a:r>
            <a:r>
              <a:rPr lang="en-US" altLang="zh-CN" sz="2400" dirty="0">
                <a:latin typeface="Times New Roman" pitchFamily="18" charset="0"/>
              </a:rPr>
              <a:t>How many datum?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latin typeface="Times New Roman" pitchFamily="18" charset="0"/>
              </a:rPr>
              <a:t>Machine: CPU		</a:t>
            </a:r>
            <a:r>
              <a:rPr lang="en-US" altLang="zh-CN" sz="2400" dirty="0">
                <a:latin typeface="Times New Roman" pitchFamily="18" charset="0"/>
              </a:rPr>
              <a:t>How fast is the machine?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>
                <a:latin typeface="Times New Roman" pitchFamily="18" charset="0"/>
              </a:rPr>
              <a:t>Computing model: </a:t>
            </a:r>
            <a:r>
              <a:rPr lang="en-US" altLang="zh-CN" sz="2400" i="1" dirty="0"/>
              <a:t>RAM </a:t>
            </a:r>
            <a:r>
              <a:rPr lang="en-US" altLang="zh-CN" sz="2400" dirty="0"/>
              <a:t>(</a:t>
            </a:r>
            <a:r>
              <a:rPr lang="en-US" altLang="zh-CN" sz="2400" i="1" dirty="0"/>
              <a:t>random-access machine</a:t>
            </a:r>
            <a:r>
              <a:rPr lang="en-US" altLang="zh-CN" sz="2400" dirty="0"/>
              <a:t>):					How many machines?</a:t>
            </a:r>
            <a:endParaRPr altLang="en-US" sz="2400" dirty="0">
              <a:ea typeface="宋体" charset="-122"/>
            </a:endParaRP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In the RAM model, instructions are executed one after another, with </a:t>
            </a:r>
            <a:r>
              <a:rPr lang="en-US" altLang="zh-CN" sz="2000" dirty="0">
                <a:solidFill>
                  <a:srgbClr val="FF0000"/>
                </a:solidFill>
              </a:rPr>
              <a:t>no concurrent operations</a:t>
            </a:r>
            <a:r>
              <a:rPr lang="en-US" altLang="zh-CN" sz="2000" dirty="0"/>
              <a:t>.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Operations| i</a:t>
            </a:r>
            <a:r>
              <a:rPr lang="en-US" altLang="en-US" sz="2000" dirty="0">
                <a:ea typeface="宋体" charset="-122"/>
              </a:rPr>
              <a:t>nstructions</a:t>
            </a:r>
            <a:r>
              <a:rPr lang="en-US" altLang="zh-CN" sz="2000" dirty="0"/>
              <a:t> contained in RAM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dirty="0"/>
              <a:t>Guarantee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: Generally, we seek </a:t>
            </a:r>
            <a:r>
              <a:rPr lang="en-US" altLang="zh-CN" sz="2400" dirty="0">
                <a:solidFill>
                  <a:srgbClr val="FF0000"/>
                </a:solidFill>
              </a:rPr>
              <a:t>upper bounds</a:t>
            </a:r>
            <a:r>
              <a:rPr lang="en-US" altLang="zh-CN" sz="2400" dirty="0"/>
              <a:t> on the running time, because everybody likes a guarantee</a:t>
            </a:r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dirty="0"/>
              <a:t>					What is worst case?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/>
              <a:t>Operations for RAM Model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b="1">
                <a:latin typeface="Times New Roman" pitchFamily="18" charset="0"/>
              </a:rPr>
              <a:t>Operations for RAM model</a:t>
            </a:r>
          </a:p>
          <a:p>
            <a:pPr lvl="1" eaLnBrk="1" hangingPunct="1"/>
            <a:r>
              <a:rPr lang="en-US" altLang="zh-CN"/>
              <a:t>Arithmetic: add, subtract, multiply, divide, remainder, floor, ceiling</a:t>
            </a:r>
          </a:p>
          <a:p>
            <a:pPr lvl="1" eaLnBrk="1" hangingPunct="1"/>
            <a:r>
              <a:rPr lang="en-US" altLang="zh-CN"/>
              <a:t>Logic: and, or, large, less, equal, not equal</a:t>
            </a:r>
          </a:p>
          <a:p>
            <a:pPr lvl="1" eaLnBrk="1" hangingPunct="1"/>
            <a:r>
              <a:rPr lang="en-US" altLang="zh-CN"/>
              <a:t>data movement and control: load, store, copy; conditional and unconditional branch, subroutine call and return</a:t>
            </a:r>
          </a:p>
          <a:p>
            <a:pPr lvl="1" eaLnBrk="1" hangingPunct="1"/>
            <a:r>
              <a:rPr lang="en-US" altLang="zh-CN">
                <a:solidFill>
                  <a:srgbClr val="FF0000"/>
                </a:solidFill>
              </a:rPr>
              <a:t>Basic operations</a:t>
            </a:r>
            <a:r>
              <a:rPr lang="en-US" altLang="zh-CN"/>
              <a:t>: all above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Computing run time</a:t>
            </a:r>
            <a:endParaRPr lang="en-US" altLang="zh-CN" sz="4000" b="1" dirty="0">
              <a:solidFill>
                <a:srgbClr val="F35B1B"/>
              </a:solidFill>
              <a:latin typeface="Times New Roman" pitchFamily="18" charset="0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/>
              <a:t>Run time formulation:</a:t>
            </a:r>
            <a:endParaRPr lang="en-US" altLang="zh-CN" sz="2400" b="1">
              <a:solidFill>
                <a:srgbClr val="F35B1B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Times New Roman" pitchFamily="18" charset="0"/>
              </a:rPr>
              <a:t>Input:		</a:t>
            </a:r>
            <a:r>
              <a:rPr lang="en-US" altLang="zh-CN" sz="2000">
                <a:latin typeface="Times New Roman" pitchFamily="18" charset="0"/>
              </a:rPr>
              <a:t>What kind of input?		</a:t>
            </a:r>
            <a:r>
              <a:rPr lang="en-US" altLang="zh-CN" sz="2000">
                <a:solidFill>
                  <a:srgbClr val="0000FF"/>
                </a:solidFill>
                <a:latin typeface="Times New Roman" pitchFamily="18" charset="0"/>
              </a:rPr>
              <a:t>I</a:t>
            </a:r>
            <a:endParaRPr lang="en-US" altLang="zh-CN" sz="2000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Times New Roman" pitchFamily="18" charset="0"/>
              </a:rPr>
              <a:t>Size of input: 	</a:t>
            </a:r>
            <a:r>
              <a:rPr lang="en-US" altLang="zh-CN" sz="2000">
                <a:latin typeface="Times New Roman" pitchFamily="18" charset="0"/>
              </a:rPr>
              <a:t>How many datum?		</a:t>
            </a:r>
            <a:r>
              <a:rPr lang="en-US" altLang="zh-CN" sz="2000">
                <a:solidFill>
                  <a:srgbClr val="0000FF"/>
                </a:solidFill>
                <a:latin typeface="Times New Roman" pitchFamily="18" charset="0"/>
              </a:rPr>
              <a:t>n=|I|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Times New Roman" pitchFamily="18" charset="0"/>
              </a:rPr>
              <a:t>Machine: CPU	</a:t>
            </a:r>
            <a:r>
              <a:rPr lang="en-US" altLang="zh-CN" sz="2000">
                <a:latin typeface="Times New Roman" pitchFamily="18" charset="0"/>
              </a:rPr>
              <a:t>How fast is the machine? 		</a:t>
            </a:r>
            <a:r>
              <a:rPr lang="en-US" altLang="zh-CN" sz="2000">
                <a:solidFill>
                  <a:srgbClr val="0000FF"/>
                </a:solidFill>
                <a:latin typeface="Times New Roman" pitchFamily="18" charset="0"/>
              </a:rPr>
              <a:t>v1,…,vk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Times New Roman" pitchFamily="18" charset="0"/>
              </a:rPr>
              <a:t>Computing model: </a:t>
            </a:r>
            <a:r>
              <a:rPr lang="en-US" altLang="zh-CN" sz="2000" i="1"/>
              <a:t>RAM </a:t>
            </a:r>
            <a:r>
              <a:rPr lang="en-US" altLang="zh-CN" sz="2000"/>
              <a:t>(</a:t>
            </a:r>
            <a:r>
              <a:rPr lang="en-US" altLang="zh-CN" sz="2000" i="1"/>
              <a:t>random-access machine</a:t>
            </a:r>
            <a:r>
              <a:rPr lang="en-US" altLang="zh-CN" sz="2000"/>
              <a:t>):					How many machines?		</a:t>
            </a:r>
            <a:r>
              <a:rPr lang="en-US" altLang="zh-CN" sz="2000">
                <a:solidFill>
                  <a:srgbClr val="FF0000"/>
                </a:solidFill>
              </a:rPr>
              <a:t>One only</a:t>
            </a:r>
            <a:endParaRPr altLang="en-US" sz="2000">
              <a:solidFill>
                <a:srgbClr val="FF0000"/>
              </a:solidFill>
              <a:ea typeface="宋体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/>
              <a:t>Guarantee</a:t>
            </a:r>
            <a:r>
              <a:rPr lang="en-US" altLang="zh-CN" sz="2000">
                <a:solidFill>
                  <a:srgbClr val="FF0000"/>
                </a:solidFill>
              </a:rPr>
              <a:t> </a:t>
            </a:r>
            <a:r>
              <a:rPr lang="en-US" altLang="zh-CN" sz="2000"/>
              <a:t>: Generally, we seek </a:t>
            </a:r>
            <a:r>
              <a:rPr lang="en-US" altLang="zh-CN" sz="2000">
                <a:solidFill>
                  <a:srgbClr val="FF0000"/>
                </a:solidFill>
              </a:rPr>
              <a:t>upper bounds</a:t>
            </a:r>
            <a:r>
              <a:rPr lang="en-US" altLang="zh-CN" sz="2000"/>
              <a:t> on the running time, because everybody likes a guarantee			max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>
                <a:latin typeface="Times New Roman" pitchFamily="18" charset="0"/>
              </a:rPr>
              <a:t>Run time decided by: number of basic operations done and cpu speed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000" b="1">
                <a:solidFill>
                  <a:srgbClr val="FF0000"/>
                </a:solidFill>
                <a:latin typeface="Times New Roman" pitchFamily="18" charset="0"/>
              </a:rPr>
              <a:t>Run time:  t = sum{n1/v1+…+nk/vk}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>
                <a:solidFill>
                  <a:srgbClr val="0000FF"/>
                </a:solidFill>
              </a:rPr>
              <a:t>Getting Started: Analyzing Algorithms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 dirty="0"/>
              <a:t>2.0 Analysis of algorithms: Why &amp; What?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/>
              <a:t>2.1 Insertion Sort: Example!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</a:rPr>
              <a:t>Description &amp; analyzing algorithms?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dirty="0"/>
              <a:t>2.2 Analyzing algorithms: How?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b="1" dirty="0"/>
          </a:p>
          <a:p>
            <a:pPr eaLnBrk="1" hangingPunct="1">
              <a:lnSpc>
                <a:spcPct val="90000"/>
              </a:lnSpc>
            </a:pPr>
            <a:r>
              <a:rPr lang="en-US" altLang="zh-CN" b="1" dirty="0"/>
              <a:t>2.3 Designing algorithms: How?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</a:rPr>
              <a:t>Divide-and-Conquer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</a:rPr>
              <a:t>Merge Sort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02263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Monotype Corsiva" pitchFamily="66" charset="0"/>
                <a:ea typeface="+mj-ea"/>
                <a:cs typeface="+mj-cs"/>
              </a:rPr>
              <a:t>OUTLINE</a:t>
            </a:r>
            <a:endParaRPr lang="zh-CN" altLang="en-US" sz="3200" b="1" dirty="0">
              <a:solidFill>
                <a:srgbClr val="FF0000"/>
              </a:solidFill>
              <a:latin typeface="Monotype Corsiva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Time Complexity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b="1"/>
              <a:t>Run time: machine-independent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t = sum{n1/v1+…+nk/vk}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t = sum{n1+…+nk}/v   </a:t>
            </a:r>
            <a:r>
              <a:rPr lang="en-US" altLang="zh-CN" sz="2400" b="1">
                <a:latin typeface="Times New Roman" pitchFamily="18" charset="0"/>
              </a:rPr>
              <a:t>Suppose that vi=v (invariant)</a:t>
            </a:r>
            <a:endParaRPr lang="en-US" altLang="zh-CN" b="1"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t =c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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sum{n1+…+nk}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t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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sum{n1+…+nk}	 </a:t>
            </a:r>
            <a:r>
              <a:rPr lang="en-US" altLang="zh-CN" b="1"/>
              <a:t>machine-independent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/>
              <a:t>Ignore machine-dependent constants</a:t>
            </a:r>
            <a:endParaRPr lang="en-US" altLang="zh-CN" sz="2000" b="1">
              <a:solidFill>
                <a:srgbClr val="FF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/>
              <a:t>Time Complexity: simplified run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 T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 sum{n1+…+nk}	 </a:t>
            </a:r>
            <a:r>
              <a:rPr lang="en-US" altLang="zh-CN" sz="2400" b="1">
                <a:latin typeface="Times New Roman" pitchFamily="18" charset="0"/>
              </a:rPr>
              <a:t>total number of basic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>
                <a:latin typeface="Times New Roman" pitchFamily="18" charset="0"/>
              </a:rPr>
              <a:t>Notations: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T(n,I) | T</a:t>
            </a:r>
            <a:r>
              <a:rPr lang="en-US" altLang="zh-CN" sz="2400" b="1" baseline="-2500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(n,I)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</a:rPr>
              <a:t> T(A;n,I) </a:t>
            </a: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</a:t>
            </a:r>
            <a:r>
              <a:rPr lang="en-US" altLang="zh-CN" sz="2400" b="1">
                <a:latin typeface="Times New Roman" pitchFamily="18" charset="0"/>
              </a:rPr>
              <a:t> T</a:t>
            </a:r>
            <a:r>
              <a:rPr lang="en-US" altLang="zh-CN" sz="2400" b="1">
                <a:latin typeface="Times New Roman" pitchFamily="18" charset="0"/>
                <a:sym typeface="Symbol" pitchFamily="18" charset="2"/>
              </a:rPr>
              <a:t>=</a:t>
            </a:r>
            <a:r>
              <a:rPr lang="en-US" altLang="zh-CN" sz="2400" b="1">
                <a:latin typeface="Times New Roman" pitchFamily="18" charset="0"/>
              </a:rPr>
              <a:t> sum{n1+…+nk}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/>
              <a:t>Time Complexity</a:t>
            </a:r>
            <a:r>
              <a:rPr lang="en-US" altLang="zh-CN" sz="4000" dirty="0"/>
              <a:t>: </a:t>
            </a:r>
            <a:r>
              <a:rPr lang="en-US" altLang="zh-CN" sz="4000" b="1" dirty="0"/>
              <a:t>Further Simplified</a:t>
            </a:r>
            <a:r>
              <a:rPr lang="en-US" altLang="zh-CN" b="1" dirty="0"/>
              <a:t>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/>
              <a:t>T(n,I):</a:t>
            </a:r>
            <a:r>
              <a:rPr lang="en-US" altLang="zh-CN" sz="2400"/>
              <a:t> may differ from I (Any input of size </a:t>
            </a:r>
            <a:r>
              <a:rPr lang="en-US" altLang="zh-CN" sz="2400">
                <a:solidFill>
                  <a:srgbClr val="0000FF"/>
                </a:solidFill>
              </a:rPr>
              <a:t>n</a:t>
            </a:r>
            <a:r>
              <a:rPr lang="en-US" altLang="zh-CN" sz="2400"/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zh-CN" sz="2400"/>
              <a:t>Further simplified time complexity: Three cases below</a:t>
            </a: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400" b="1"/>
              <a:t>Worst-case: </a:t>
            </a:r>
            <a:r>
              <a:rPr lang="en-US" altLang="zh-CN" sz="2400"/>
              <a:t>(usually) 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solidFill>
                  <a:srgbClr val="0000FF"/>
                </a:solidFill>
              </a:rPr>
              <a:t>T(n) =</a:t>
            </a:r>
            <a:r>
              <a:rPr lang="en-US" altLang="zh-CN" sz="2000"/>
              <a:t> maximum time of algorithm on any input of size </a:t>
            </a:r>
            <a:r>
              <a:rPr lang="en-US" altLang="zh-CN" sz="2000">
                <a:solidFill>
                  <a:srgbClr val="0000FF"/>
                </a:solidFill>
              </a:rPr>
              <a:t>n</a:t>
            </a:r>
            <a:r>
              <a:rPr lang="en-US" altLang="zh-CN" sz="2000"/>
              <a:t>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>
                <a:solidFill>
                  <a:srgbClr val="FF0000"/>
                </a:solidFill>
              </a:rPr>
              <a:t>T(n)=max</a:t>
            </a:r>
            <a:r>
              <a:rPr lang="en-US" altLang="zh-CN" sz="2000" baseline="-25000">
                <a:solidFill>
                  <a:srgbClr val="FF0000"/>
                </a:solidFill>
              </a:rPr>
              <a:t>I</a:t>
            </a:r>
            <a:r>
              <a:rPr lang="en-US" altLang="zh-CN" sz="2000">
                <a:solidFill>
                  <a:srgbClr val="FF0000"/>
                </a:solidFill>
              </a:rPr>
              <a:t> {T(n,I)}</a:t>
            </a:r>
            <a:endParaRPr lang="en-US" altLang="zh-CN" sz="2000"/>
          </a:p>
          <a:p>
            <a:pPr lvl="1">
              <a:lnSpc>
                <a:spcPct val="80000"/>
              </a:lnSpc>
            </a:pPr>
            <a:r>
              <a:rPr lang="en-US" altLang="zh-CN" sz="2000"/>
              <a:t>Time Complexity (Default )</a:t>
            </a:r>
          </a:p>
          <a:p>
            <a:pPr>
              <a:lnSpc>
                <a:spcPct val="80000"/>
              </a:lnSpc>
            </a:pPr>
            <a:r>
              <a:rPr lang="en-US" altLang="zh-CN" sz="2400" b="1"/>
              <a:t>Average-case: </a:t>
            </a:r>
            <a:r>
              <a:rPr lang="en-US" altLang="zh-CN" sz="2400"/>
              <a:t>(sometimes) </a:t>
            </a:r>
          </a:p>
          <a:p>
            <a:pPr lvl="1">
              <a:lnSpc>
                <a:spcPct val="80000"/>
              </a:lnSpc>
            </a:pPr>
            <a:r>
              <a:rPr lang="en-US" altLang="zh-CN" sz="2000">
                <a:solidFill>
                  <a:srgbClr val="0000FF"/>
                </a:solidFill>
              </a:rPr>
              <a:t>T(n)</a:t>
            </a:r>
            <a:r>
              <a:rPr lang="en-US" altLang="zh-CN" sz="2000"/>
              <a:t> = expected time of algorithm over all inputs of size </a:t>
            </a:r>
            <a:r>
              <a:rPr lang="en-US" altLang="zh-CN" sz="2000">
                <a:solidFill>
                  <a:srgbClr val="0000FF"/>
                </a:solidFill>
              </a:rPr>
              <a:t>n</a:t>
            </a:r>
            <a:r>
              <a:rPr lang="en-US" altLang="zh-CN" sz="2000"/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zh-CN" sz="2000"/>
              <a:t>Need assumption of statistical distribution of inputs. 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>
                <a:solidFill>
                  <a:srgbClr val="FF0000"/>
                </a:solidFill>
              </a:rPr>
              <a:t>? </a:t>
            </a:r>
          </a:p>
          <a:p>
            <a:pPr>
              <a:lnSpc>
                <a:spcPct val="80000"/>
              </a:lnSpc>
            </a:pPr>
            <a:r>
              <a:rPr lang="en-US" altLang="zh-CN" sz="2400" b="1"/>
              <a:t>Best-case: </a:t>
            </a:r>
            <a:r>
              <a:rPr lang="en-US" altLang="zh-CN" sz="2400"/>
              <a:t>(bogus) </a:t>
            </a:r>
          </a:p>
          <a:p>
            <a:pPr lvl="1">
              <a:lnSpc>
                <a:spcPct val="80000"/>
              </a:lnSpc>
            </a:pPr>
            <a:r>
              <a:rPr lang="en-US" altLang="zh-CN" sz="2000"/>
              <a:t>Cheat with a slow algorithm that works fast on </a:t>
            </a:r>
            <a:r>
              <a:rPr lang="en-US" altLang="zh-CN" sz="2000" i="1"/>
              <a:t>some</a:t>
            </a:r>
            <a:r>
              <a:rPr lang="en-US" altLang="zh-CN" sz="2000"/>
              <a:t> input.</a:t>
            </a:r>
          </a:p>
          <a:p>
            <a:pPr lvl="1" algn="ctr">
              <a:lnSpc>
                <a:spcPct val="80000"/>
              </a:lnSpc>
              <a:buFont typeface="Arial" charset="0"/>
              <a:buNone/>
            </a:pPr>
            <a:r>
              <a:rPr lang="en-US" altLang="zh-CN" sz="200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b="1" dirty="0">
                <a:latin typeface="Times New Roman" pitchFamily="18" charset="0"/>
              </a:rPr>
              <a:t>-notation</a:t>
            </a:r>
            <a:r>
              <a:rPr lang="en-US" altLang="zh-CN" dirty="0">
                <a:latin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rgbClr val="FF0000"/>
                </a:solidFill>
              </a:rPr>
              <a:t>Asymptotic Analysis:</a:t>
            </a:r>
          </a:p>
          <a:p>
            <a:pPr lvl="1"/>
            <a:r>
              <a:rPr lang="en-US" altLang="zh-CN" sz="2400"/>
              <a:t>Asymptotic analysis: Look at </a:t>
            </a:r>
            <a:r>
              <a:rPr lang="en-US" altLang="zh-CN" sz="2400" b="1"/>
              <a:t>growth </a:t>
            </a:r>
            <a:r>
              <a:rPr lang="en-US" altLang="zh-CN" sz="2400"/>
              <a:t>of </a:t>
            </a:r>
            <a:r>
              <a:rPr lang="en-US" altLang="zh-CN" sz="2400">
                <a:solidFill>
                  <a:srgbClr val="0000FF"/>
                </a:solidFill>
              </a:rPr>
              <a:t>T(n)</a:t>
            </a:r>
            <a:r>
              <a:rPr lang="en-US" altLang="zh-CN" sz="2400"/>
              <a:t> as </a:t>
            </a:r>
            <a:r>
              <a:rPr lang="en-US" altLang="zh-CN" sz="2400">
                <a:solidFill>
                  <a:srgbClr val="0000FF"/>
                </a:solidFill>
              </a:rPr>
              <a:t>n →∞</a:t>
            </a:r>
            <a:r>
              <a:rPr lang="en-US" altLang="zh-CN" sz="2400"/>
              <a:t>.</a:t>
            </a:r>
            <a:endParaRPr lang="en-US" altLang="zh-CN" sz="2400" b="1">
              <a:solidFill>
                <a:srgbClr val="FF0000"/>
              </a:solidFill>
            </a:endParaRPr>
          </a:p>
          <a:p>
            <a:r>
              <a:rPr lang="en-US" altLang="zh-CN" sz="2800" b="1">
                <a:solidFill>
                  <a:srgbClr val="FF0000"/>
                </a:solidFill>
              </a:rPr>
              <a:t>Math: </a:t>
            </a:r>
            <a:endParaRPr lang="en-US" altLang="zh-CN" sz="2800">
              <a:solidFill>
                <a:srgbClr val="FF0000"/>
              </a:solidFill>
            </a:endParaRPr>
          </a:p>
          <a:p>
            <a:pPr lvl="1"/>
            <a:r>
              <a:rPr lang="en-US" altLang="zh-CN" sz="2400">
                <a:latin typeface="Times New Roman" pitchFamily="18" charset="0"/>
              </a:rPr>
              <a:t>Θ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0000FF"/>
                </a:solidFill>
              </a:rPr>
              <a:t>g(n)</a:t>
            </a:r>
            <a:r>
              <a:rPr lang="en-US" altLang="zh-CN" sz="2400"/>
              <a:t>) = { </a:t>
            </a:r>
            <a:r>
              <a:rPr lang="en-US" altLang="zh-CN" sz="2400">
                <a:solidFill>
                  <a:srgbClr val="0000FF"/>
                </a:solidFill>
              </a:rPr>
              <a:t>f (n)</a:t>
            </a:r>
            <a:r>
              <a:rPr lang="en-US" altLang="zh-CN" sz="2400"/>
              <a:t>: there exist positive constants 				</a:t>
            </a:r>
            <a:r>
              <a:rPr lang="en-US" altLang="zh-CN" sz="2400">
                <a:solidFill>
                  <a:srgbClr val="0000FF"/>
                </a:solidFill>
              </a:rPr>
              <a:t>c</a:t>
            </a:r>
            <a:r>
              <a:rPr lang="en-US" altLang="zh-CN" sz="2400" baseline="-25000">
                <a:solidFill>
                  <a:srgbClr val="0000FF"/>
                </a:solidFill>
              </a:rPr>
              <a:t>1</a:t>
            </a:r>
            <a:r>
              <a:rPr lang="en-US" altLang="zh-CN" sz="2400">
                <a:solidFill>
                  <a:srgbClr val="0000FF"/>
                </a:solidFill>
              </a:rPr>
              <a:t>, c</a:t>
            </a:r>
            <a:r>
              <a:rPr lang="en-US" altLang="zh-CN" sz="2400" baseline="-25000">
                <a:solidFill>
                  <a:srgbClr val="0000FF"/>
                </a:solidFill>
              </a:rPr>
              <a:t>2</a:t>
            </a:r>
            <a:r>
              <a:rPr lang="en-US" altLang="zh-CN" sz="2400"/>
              <a:t>, and </a:t>
            </a:r>
            <a:r>
              <a:rPr lang="en-US" altLang="zh-CN" sz="2400">
                <a:solidFill>
                  <a:srgbClr val="0000FF"/>
                </a:solidFill>
              </a:rPr>
              <a:t>n</a:t>
            </a:r>
            <a:r>
              <a:rPr lang="en-US" altLang="zh-CN" sz="2400" baseline="-25000">
                <a:solidFill>
                  <a:srgbClr val="0000FF"/>
                </a:solidFill>
              </a:rPr>
              <a:t>0</a:t>
            </a:r>
            <a:r>
              <a:rPr lang="en-US" altLang="zh-CN" sz="2400"/>
              <a:t> such that </a:t>
            </a:r>
          </a:p>
          <a:p>
            <a:pPr algn="ctr">
              <a:buFont typeface="Arial" charset="0"/>
              <a:buNone/>
            </a:pPr>
            <a:r>
              <a:rPr lang="en-US" altLang="zh-CN" sz="2400">
                <a:solidFill>
                  <a:srgbClr val="0000FF"/>
                </a:solidFill>
              </a:rPr>
              <a:t>	0 ≤c</a:t>
            </a:r>
            <a:r>
              <a:rPr lang="en-US" altLang="zh-CN" sz="2400" baseline="-25000">
                <a:solidFill>
                  <a:srgbClr val="0000FF"/>
                </a:solidFill>
              </a:rPr>
              <a:t>1</a:t>
            </a:r>
            <a:r>
              <a:rPr lang="en-US" altLang="zh-CN" sz="2400">
                <a:solidFill>
                  <a:srgbClr val="0000FF"/>
                </a:solidFill>
              </a:rPr>
              <a:t> g(n) ≤ f (n) ≤ c</a:t>
            </a:r>
            <a:r>
              <a:rPr lang="en-US" altLang="zh-CN" sz="2400" baseline="-25000">
                <a:solidFill>
                  <a:srgbClr val="0000FF"/>
                </a:solidFill>
              </a:rPr>
              <a:t>2</a:t>
            </a:r>
            <a:r>
              <a:rPr lang="en-US" altLang="zh-CN" sz="2400">
                <a:solidFill>
                  <a:srgbClr val="0000FF"/>
                </a:solidFill>
              </a:rPr>
              <a:t> g(n) </a:t>
            </a:r>
            <a:r>
              <a:rPr lang="en-US" altLang="zh-CN" sz="2400"/>
              <a:t>for all</a:t>
            </a:r>
            <a:r>
              <a:rPr lang="en-US" altLang="zh-CN" sz="2400">
                <a:solidFill>
                  <a:srgbClr val="0000FF"/>
                </a:solidFill>
              </a:rPr>
              <a:t> n ≥ n</a:t>
            </a:r>
            <a:r>
              <a:rPr lang="en-US" altLang="zh-CN" sz="2400" baseline="-25000">
                <a:solidFill>
                  <a:srgbClr val="0000FF"/>
                </a:solidFill>
              </a:rPr>
              <a:t>0</a:t>
            </a:r>
            <a:r>
              <a:rPr lang="en-US" altLang="zh-CN" sz="2400"/>
              <a:t>}</a:t>
            </a:r>
            <a:r>
              <a:rPr lang="en-US" altLang="zh-CN" sz="2800"/>
              <a:t> </a:t>
            </a:r>
            <a:endParaRPr lang="en-US" altLang="zh-CN" sz="2800" b="1"/>
          </a:p>
          <a:p>
            <a:r>
              <a:rPr lang="en-US" altLang="zh-CN" sz="2800" b="1">
                <a:solidFill>
                  <a:srgbClr val="FF0000"/>
                </a:solidFill>
              </a:rPr>
              <a:t>Engineering:</a:t>
            </a:r>
            <a:r>
              <a:rPr lang="en-US" altLang="zh-CN" sz="2800" b="1"/>
              <a:t> </a:t>
            </a:r>
            <a:endParaRPr lang="en-US" altLang="zh-CN" sz="2800"/>
          </a:p>
          <a:p>
            <a:pPr lvl="1"/>
            <a:r>
              <a:rPr lang="en-US" altLang="zh-CN" sz="2400"/>
              <a:t>Drop low-order terms; ignore leading constants. </a:t>
            </a:r>
          </a:p>
          <a:p>
            <a:pPr lvl="1"/>
            <a:r>
              <a:rPr lang="en-US" altLang="zh-CN" sz="2400"/>
              <a:t>Example: </a:t>
            </a:r>
            <a:r>
              <a:rPr lang="en-US" altLang="zh-CN" sz="2400">
                <a:solidFill>
                  <a:srgbClr val="0000FF"/>
                </a:solidFill>
              </a:rPr>
              <a:t>3n</a:t>
            </a:r>
            <a:r>
              <a:rPr lang="en-US" altLang="zh-CN" sz="2400" baseline="30000">
                <a:solidFill>
                  <a:srgbClr val="0000FF"/>
                </a:solidFill>
              </a:rPr>
              <a:t>3</a:t>
            </a:r>
            <a:r>
              <a:rPr lang="en-US" altLang="zh-CN" sz="2400">
                <a:solidFill>
                  <a:srgbClr val="0000FF"/>
                </a:solidFill>
              </a:rPr>
              <a:t> + 90n</a:t>
            </a:r>
            <a:r>
              <a:rPr lang="en-US" altLang="zh-CN" sz="2400" baseline="30000">
                <a:solidFill>
                  <a:srgbClr val="0000FF"/>
                </a:solidFill>
              </a:rPr>
              <a:t>2</a:t>
            </a:r>
            <a:r>
              <a:rPr lang="en-US" altLang="zh-CN" sz="2400">
                <a:solidFill>
                  <a:srgbClr val="0000FF"/>
                </a:solidFill>
              </a:rPr>
              <a:t> –5n + 6046 = </a:t>
            </a:r>
            <a:r>
              <a:rPr lang="en-US" altLang="zh-CN" sz="2400">
                <a:solidFill>
                  <a:srgbClr val="0000FF"/>
                </a:solidFill>
                <a:latin typeface="Times New Roman" pitchFamily="18" charset="0"/>
                <a:ea typeface="MS Mincho" pitchFamily="49" charset="-128"/>
              </a:rPr>
              <a:t>Θ</a:t>
            </a:r>
            <a:r>
              <a:rPr lang="en-US" altLang="zh-CN" sz="2400">
                <a:solidFill>
                  <a:srgbClr val="0000FF"/>
                </a:solidFill>
              </a:rPr>
              <a:t>(n</a:t>
            </a:r>
            <a:r>
              <a:rPr lang="en-US" altLang="zh-CN" sz="2400" baseline="30000">
                <a:solidFill>
                  <a:srgbClr val="0000FF"/>
                </a:solidFill>
              </a:rPr>
              <a:t>3</a:t>
            </a:r>
            <a:r>
              <a:rPr lang="en-US" altLang="zh-CN" sz="2400">
                <a:solidFill>
                  <a:srgbClr val="0000FF"/>
                </a:solidFill>
              </a:rPr>
              <a:t>)</a:t>
            </a:r>
            <a:r>
              <a:rPr lang="en-US" altLang="zh-CN" sz="2400"/>
              <a:t> 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Asymptotic performance</a:t>
            </a:r>
            <a:r>
              <a:rPr lang="en-US" altLang="zh-CN" dirty="0"/>
              <a:t>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When n gets large enough, a Θ(n2) algorithm always beats a Θ(n3) algorithm. </a:t>
            </a:r>
          </a:p>
          <a:p>
            <a:r>
              <a:rPr lang="en-US" altLang="zh-CN"/>
              <a:t>We shouldn’t ignoreasymptotically sloweralgorithms, however. </a:t>
            </a:r>
          </a:p>
          <a:p>
            <a:r>
              <a:rPr lang="en-US" altLang="zh-CN"/>
              <a:t>Real-world designsituations often call for a careful balancing ofengineering objectives. </a:t>
            </a:r>
          </a:p>
          <a:p>
            <a:r>
              <a:rPr lang="en-US" altLang="zh-CN"/>
              <a:t>Asymptotic analysis is a useful tool to help to nn0 structure our thinking. </a:t>
            </a:r>
          </a:p>
        </p:txBody>
      </p:sp>
      <p:pic>
        <p:nvPicPr>
          <p:cNvPr id="73733" name="Picture 5" descr="lecture01_页面_23"/>
          <p:cNvPicPr>
            <a:picLocks noChangeAspect="1" noChangeArrowheads="1"/>
          </p:cNvPicPr>
          <p:nvPr/>
        </p:nvPicPr>
        <p:blipFill>
          <a:blip r:embed="rId2"/>
          <a:srcRect t="19560" b="5902"/>
          <a:stretch>
            <a:fillRect/>
          </a:stretch>
        </p:blipFill>
        <p:spPr bwMode="auto">
          <a:xfrm>
            <a:off x="0" y="1341438"/>
            <a:ext cx="9144000" cy="511175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Analyzing algorithm: Insertion Sort</a:t>
            </a:r>
            <a:endParaRPr lang="en-US" altLang="zh-CN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/>
              <a:t>Worst case: </a:t>
            </a:r>
            <a:r>
              <a:rPr lang="en-US" altLang="zh-CN"/>
              <a:t>Input reverse sorted.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T(n)= sum</a:t>
            </a:r>
            <a:r>
              <a:rPr lang="en-US" altLang="zh-CN" baseline="-25000"/>
              <a:t> </a:t>
            </a:r>
            <a:r>
              <a:rPr lang="en-US" altLang="zh-CN"/>
              <a:t>{j-1, j=2..n} = n(n-1)/2 = </a:t>
            </a:r>
            <a:r>
              <a:rPr lang="en-US" altLang="zh-CN">
                <a:solidFill>
                  <a:srgbClr val="FF0000"/>
                </a:solidFill>
              </a:rPr>
              <a:t>Θ(n</a:t>
            </a:r>
            <a:r>
              <a:rPr lang="en-US" altLang="zh-CN" baseline="30000">
                <a:solidFill>
                  <a:srgbClr val="FF0000"/>
                </a:solidFill>
              </a:rPr>
              <a:t>2</a:t>
            </a:r>
            <a:r>
              <a:rPr lang="en-US" altLang="zh-CN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T(n)= 1+sum{[1+1+2+2(j-1)+1], j=2..n} = 1+n(n-1)+3(n-1)=n</a:t>
            </a:r>
            <a:r>
              <a:rPr lang="en-US" altLang="zh-CN" baseline="30000"/>
              <a:t>2</a:t>
            </a:r>
            <a:r>
              <a:rPr lang="en-US" altLang="zh-CN"/>
              <a:t>+2n-2 = </a:t>
            </a:r>
            <a:r>
              <a:rPr lang="en-US" altLang="zh-CN">
                <a:solidFill>
                  <a:srgbClr val="FF0000"/>
                </a:solidFill>
              </a:rPr>
              <a:t>Θ(n</a:t>
            </a:r>
            <a:r>
              <a:rPr lang="en-US" altLang="zh-CN" baseline="30000">
                <a:solidFill>
                  <a:srgbClr val="FF0000"/>
                </a:solidFill>
              </a:rPr>
              <a:t>2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/>
          </a:p>
          <a:p>
            <a:pPr lvl="1">
              <a:lnSpc>
                <a:spcPct val="90000"/>
              </a:lnSpc>
            </a:pPr>
            <a:r>
              <a:rPr lang="en-US" altLang="zh-CN"/>
              <a:t>Accurate?		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T(n)= sum</a:t>
            </a:r>
            <a:r>
              <a:rPr lang="en-US" altLang="zh-CN" baseline="-25000"/>
              <a:t>j=2..n</a:t>
            </a:r>
            <a:r>
              <a:rPr lang="en-US" altLang="zh-CN"/>
              <a:t>{</a:t>
            </a:r>
            <a:r>
              <a:rPr lang="en-US" altLang="zh-CN">
                <a:solidFill>
                  <a:srgbClr val="0000FF"/>
                </a:solidFill>
              </a:rPr>
              <a:t>Θ(j)</a:t>
            </a:r>
            <a:r>
              <a:rPr lang="en-US" altLang="zh-CN"/>
              <a:t>} = </a:t>
            </a:r>
            <a:r>
              <a:rPr lang="en-US" altLang="zh-CN">
                <a:solidFill>
                  <a:srgbClr val="FF0000"/>
                </a:solidFill>
              </a:rPr>
              <a:t>Θ(n</a:t>
            </a:r>
            <a:r>
              <a:rPr lang="en-US" altLang="zh-CN" baseline="30000">
                <a:solidFill>
                  <a:srgbClr val="FF0000"/>
                </a:solidFill>
              </a:rPr>
              <a:t>2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endParaRPr lang="en-US" altLang="zh-CN"/>
          </a:p>
          <a:p>
            <a:pPr>
              <a:lnSpc>
                <a:spcPct val="90000"/>
              </a:lnSpc>
            </a:pPr>
            <a:r>
              <a:rPr lang="en-US" altLang="zh-CN">
                <a:solidFill>
                  <a:srgbClr val="0000FF"/>
                </a:solidFill>
              </a:rPr>
              <a:t>How to calculate T(n)?</a:t>
            </a:r>
          </a:p>
          <a:p>
            <a:pPr>
              <a:lnSpc>
                <a:spcPct val="90000"/>
              </a:lnSpc>
            </a:pPr>
            <a:r>
              <a:rPr lang="en-US" altLang="zh-CN"/>
              <a:t>Average-case  &amp;  Best-case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?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Insertion sort analysis</a:t>
            </a:r>
            <a:r>
              <a:rPr lang="en-US" altLang="zh-CN"/>
              <a:t> 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/>
              <a:t>Worst case: </a:t>
            </a:r>
            <a:r>
              <a:rPr lang="en-US" altLang="zh-CN" sz="2400"/>
              <a:t>Input reverse sorted.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() [arithmetic series]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T (n) =∑Θ( j) =Θn j=2 </a:t>
            </a:r>
            <a:endParaRPr lang="en-US" altLang="zh-CN" sz="2400" b="1"/>
          </a:p>
          <a:p>
            <a:pPr>
              <a:lnSpc>
                <a:spcPct val="80000"/>
              </a:lnSpc>
            </a:pPr>
            <a:r>
              <a:rPr lang="en-US" altLang="zh-CN" sz="2400" b="1"/>
              <a:t>Average case: </a:t>
            </a:r>
            <a:r>
              <a:rPr lang="en-US" altLang="zh-CN" sz="2400"/>
              <a:t>All permutations equally likely.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n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2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T (n) =∑Θ( j / 2) =Θ(n ) j=2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Is insertion sort a fast sorting algorithm?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Moderately so, for small n. </a:t>
            </a:r>
          </a:p>
          <a:p>
            <a:pPr>
              <a:lnSpc>
                <a:spcPct val="80000"/>
              </a:lnSpc>
            </a:pPr>
            <a:r>
              <a:rPr lang="en-US" altLang="zh-CN" sz="2400"/>
              <a:t>Not at all, for large n. </a:t>
            </a:r>
          </a:p>
        </p:txBody>
      </p:sp>
      <p:pic>
        <p:nvPicPr>
          <p:cNvPr id="138244" name="Picture 4" descr="lecture01_页面_24"/>
          <p:cNvPicPr>
            <a:picLocks noChangeAspect="1" noChangeArrowheads="1"/>
          </p:cNvPicPr>
          <p:nvPr/>
        </p:nvPicPr>
        <p:blipFill>
          <a:blip r:embed="rId2"/>
          <a:srcRect t="18495" b="6944"/>
          <a:stretch>
            <a:fillRect/>
          </a:stretch>
        </p:blipFill>
        <p:spPr bwMode="auto">
          <a:xfrm>
            <a:off x="0" y="1268413"/>
            <a:ext cx="9144000" cy="5113337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FF0000"/>
                </a:solidFill>
              </a:rPr>
              <a:t>2.3 Designing Algorithms</a:t>
            </a:r>
            <a:endParaRPr lang="en-US" altLang="zh-CN" sz="4000" b="1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b="1"/>
              <a:t>Designing Algorithms: How?</a:t>
            </a: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Divide-and-Conquer Approach</a:t>
            </a: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Merge Sort</a:t>
            </a: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Time complexity for Divide-and-Conquer</a:t>
            </a:r>
            <a:endParaRPr lang="en-US" altLang="zh-CN" b="1"/>
          </a:p>
          <a:p>
            <a:endParaRPr lang="en-US" altLang="zh-CN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latin typeface="Times New Roman" pitchFamily="18" charset="0"/>
              </a:rPr>
              <a:t>Divide-and-Conquer Approach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Divide-and-conquer paradigm</a:t>
            </a:r>
          </a:p>
          <a:p>
            <a:pPr lvl="1"/>
            <a:r>
              <a:rPr lang="en-US" altLang="zh-CN" b="1"/>
              <a:t>Divide </a:t>
            </a:r>
            <a:r>
              <a:rPr lang="en-US" altLang="zh-CN"/>
              <a:t>the problem into a number of subproblems.</a:t>
            </a:r>
          </a:p>
          <a:p>
            <a:pPr lvl="1"/>
            <a:r>
              <a:rPr lang="en-US" altLang="zh-CN" b="1"/>
              <a:t>Conquer </a:t>
            </a:r>
            <a:r>
              <a:rPr lang="en-US" altLang="zh-CN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b="1"/>
              <a:t>Combine </a:t>
            </a:r>
            <a:r>
              <a:rPr lang="en-US" altLang="zh-CN"/>
              <a:t>the solutions to the subproblems into the solution for the original problem.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/>
              <a:t>M</a:t>
            </a:r>
            <a:r>
              <a:rPr lang="en-US" altLang="zh-CN" sz="4000" b="1"/>
              <a:t>erge Sort Algorithm: DC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2800"/>
              <a:t>Problem:</a:t>
            </a:r>
          </a:p>
          <a:p>
            <a:pPr lvl="1"/>
            <a:r>
              <a:rPr lang="en-US" altLang="zh-CN" sz="2400"/>
              <a:t>Input: A[1,n]</a:t>
            </a:r>
            <a:endParaRPr lang="en-US" altLang="zh-CN" sz="2400" i="1"/>
          </a:p>
          <a:p>
            <a:pPr lvl="1"/>
            <a:r>
              <a:rPr lang="en-US" altLang="zh-CN" sz="2400"/>
              <a:t>Output: A[1,n] in sorted order</a:t>
            </a:r>
          </a:p>
          <a:p>
            <a:r>
              <a:rPr lang="en-US" altLang="zh-CN" sz="2800"/>
              <a:t>Divide-and-conquer paradigm</a:t>
            </a:r>
          </a:p>
          <a:p>
            <a:pPr lvl="1"/>
            <a:r>
              <a:rPr lang="en-US" altLang="zh-CN" sz="2400" b="1"/>
              <a:t>Divide: </a:t>
            </a:r>
            <a:r>
              <a:rPr lang="en-US" altLang="zh-CN" sz="2400"/>
              <a:t>Divide the </a:t>
            </a:r>
            <a:r>
              <a:rPr lang="en-US" altLang="zh-CN" sz="2400" i="1"/>
              <a:t>n</a:t>
            </a:r>
            <a:r>
              <a:rPr lang="en-US" altLang="zh-CN" sz="2400"/>
              <a:t>-element sequence to be sorted into two subsequences of </a:t>
            </a:r>
            <a:r>
              <a:rPr lang="en-US" altLang="zh-CN" sz="2400" i="1"/>
              <a:t>n</a:t>
            </a:r>
            <a:r>
              <a:rPr lang="en-US" altLang="zh-CN" sz="2400"/>
              <a:t>/2 elements each.</a:t>
            </a:r>
          </a:p>
          <a:p>
            <a:pPr lvl="1"/>
            <a:r>
              <a:rPr lang="en-US" altLang="zh-CN" sz="2400" b="1"/>
              <a:t>Conquer: </a:t>
            </a:r>
            <a:r>
              <a:rPr lang="en-US" altLang="zh-CN" sz="2400"/>
              <a:t>Sort the two subsequences recursively using merge sort.</a:t>
            </a:r>
          </a:p>
          <a:p>
            <a:pPr lvl="1"/>
            <a:r>
              <a:rPr lang="en-US" altLang="zh-CN" sz="2400" b="1"/>
              <a:t>Combine: </a:t>
            </a:r>
            <a:r>
              <a:rPr lang="en-US" altLang="zh-CN" sz="2400"/>
              <a:t>Merge the two sorted subsequences to produce the sorted answer.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/>
              <a:t>M</a:t>
            </a:r>
            <a:r>
              <a:rPr lang="en-US" altLang="zh-CN" b="1"/>
              <a:t>erge Sort Algorithm: </a:t>
            </a:r>
            <a:r>
              <a:rPr lang="en-US" altLang="zh-CN" sz="4000"/>
              <a:t>Pseudocode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/>
              <a:t>MERGE-SORT </a:t>
            </a:r>
            <a:r>
              <a:rPr lang="en-US" altLang="zh-CN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/>
              <a:t>	1.	If n = 1, done. </a:t>
            </a:r>
          </a:p>
          <a:p>
            <a:pPr>
              <a:buFont typeface="Arial" charset="0"/>
              <a:buNone/>
            </a:pPr>
            <a:r>
              <a:rPr lang="en-US" altLang="zh-CN"/>
              <a:t>	2.	Recursively sort A[ 1 . . </a:t>
            </a:r>
            <a:r>
              <a:rPr lang="en-US" altLang="zh-CN">
                <a:sym typeface="Symbol" pitchFamily="18" charset="2"/>
              </a:rPr>
              <a:t></a:t>
            </a:r>
            <a:r>
              <a:rPr lang="en-US" altLang="zh-CN"/>
              <a:t>n/2</a:t>
            </a:r>
            <a:r>
              <a:rPr lang="en-US" altLang="zh-CN">
                <a:sym typeface="Symbol" pitchFamily="18" charset="2"/>
              </a:rPr>
              <a:t></a:t>
            </a:r>
            <a:r>
              <a:rPr lang="en-US" altLang="zh-CN"/>
              <a:t> ]</a:t>
            </a:r>
          </a:p>
          <a:p>
            <a:pPr>
              <a:buFont typeface="Arial" charset="0"/>
              <a:buNone/>
            </a:pPr>
            <a:r>
              <a:rPr lang="en-US" altLang="zh-CN"/>
              <a:t>		and A[</a:t>
            </a:r>
            <a:r>
              <a:rPr lang="en-US" altLang="zh-CN">
                <a:sym typeface="Symbol" pitchFamily="18" charset="2"/>
              </a:rPr>
              <a:t></a:t>
            </a:r>
            <a:r>
              <a:rPr lang="en-US" altLang="zh-CN"/>
              <a:t>n/2</a:t>
            </a:r>
            <a:r>
              <a:rPr lang="en-US" altLang="zh-CN">
                <a:sym typeface="Symbol" pitchFamily="18" charset="2"/>
              </a:rPr>
              <a:t></a:t>
            </a:r>
            <a:r>
              <a:rPr lang="en-US" altLang="zh-CN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/>
              <a:t>	3.	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en-US" altLang="zh-CN" b="1">
                <a:solidFill>
                  <a:srgbClr val="FF0000"/>
                </a:solidFill>
              </a:rPr>
              <a:t>Merge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 the 2 sorted lists. </a:t>
            </a:r>
          </a:p>
          <a:p>
            <a:pPr>
              <a:buFont typeface="Arial" charset="0"/>
              <a:buNone/>
            </a:pPr>
            <a:r>
              <a:rPr lang="en-US" altLang="zh-CN"/>
              <a:t>	</a:t>
            </a:r>
            <a:r>
              <a:rPr lang="en-US" altLang="zh-CN">
                <a:solidFill>
                  <a:srgbClr val="0000FF"/>
                </a:solidFill>
              </a:rPr>
              <a:t>	… to be continued!</a:t>
            </a:r>
            <a:endParaRPr altLang="en-US" b="1">
              <a:solidFill>
                <a:srgbClr val="0000FF"/>
              </a:solidFill>
              <a:ea typeface="宋体" charset="-122"/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Key subroutine</a:t>
            </a:r>
            <a:r>
              <a:rPr lang="en-US" altLang="zh-CN" b="1"/>
              <a:t>: MERGE</a:t>
            </a:r>
            <a:r>
              <a:rPr lang="en-US" altLang="zh-CN"/>
              <a:t> </a:t>
            </a:r>
          </a:p>
          <a:p>
            <a:endParaRPr lang="en-US" altLang="zh-CN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3876675"/>
            <a:ext cx="43561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r>
              <a:rPr lang="en-US" altLang="zh-CN" sz="4000">
                <a:solidFill>
                  <a:srgbClr val="FF0000"/>
                </a:solidFill>
              </a:rPr>
              <a:t>2.0 Analysis of algorithms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What are </a:t>
            </a:r>
            <a:r>
              <a:rPr lang="en-US" altLang="zh-CN" sz="360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analysis of algorithms</a:t>
            </a:r>
            <a:r>
              <a:rPr lang="en-US" altLang="zh-CN" dirty="0">
                <a:solidFill>
                  <a:schemeClr val="tx1"/>
                </a:solidFill>
                <a:ea typeface="宋体" charset="-122"/>
              </a:rPr>
              <a:t>?</a:t>
            </a:r>
          </a:p>
          <a:p>
            <a:pPr lvl="1" eaLnBrk="0" hangingPunct="0"/>
            <a:r>
              <a:rPr lang="en-US" altLang="zh-CN" b="0" i="1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The theoretical study of computer-program performance and resource usage.</a:t>
            </a:r>
          </a:p>
          <a:p>
            <a:pPr lvl="1" eaLnBrk="0" hangingPunct="0"/>
            <a:r>
              <a:rPr lang="en-US" altLang="zh-CN" b="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What’s more important than performance?</a:t>
            </a:r>
          </a:p>
          <a:p>
            <a:pPr lvl="2" eaLnBrk="0" hangingPunct="0"/>
            <a:r>
              <a:rPr lang="en-US" altLang="zh-CN" b="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Modularity		• correctness	• maintainability</a:t>
            </a:r>
          </a:p>
          <a:p>
            <a:pPr lvl="2" eaLnBrk="0" hangingPunct="0"/>
            <a:r>
              <a:rPr lang="en-US" altLang="zh-CN" b="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Functionality	• robustness	• user-friendliness</a:t>
            </a:r>
          </a:p>
          <a:p>
            <a:pPr lvl="2" eaLnBrk="0" hangingPunct="0"/>
            <a:r>
              <a:rPr lang="en-US" altLang="zh-CN" b="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programmer time	• simplicity	• extensibility</a:t>
            </a:r>
          </a:p>
          <a:p>
            <a:pPr lvl="2" eaLnBrk="0" hangingPunct="0"/>
            <a:r>
              <a:rPr lang="en-US" altLang="zh-CN" b="0" dirty="0">
                <a:solidFill>
                  <a:schemeClr val="tx1"/>
                </a:solidFill>
                <a:latin typeface="Calibri" pitchFamily="34" charset="0"/>
                <a:ea typeface="宋体" charset="-122"/>
              </a:rPr>
              <a:t>reliability</a:t>
            </a:r>
          </a:p>
          <a:p>
            <a:pPr lvl="1" eaLnBrk="0" hangingPunct="0"/>
            <a:endParaRPr lang="en-US" altLang="zh-CN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/>
              <a:t>M</a:t>
            </a:r>
            <a:r>
              <a:rPr lang="en-US" altLang="zh-CN" sz="4000" b="1"/>
              <a:t>erge Sort Algorithm: </a:t>
            </a:r>
            <a:r>
              <a:rPr lang="en-US" altLang="zh-CN" sz="4000"/>
              <a:t>General Case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Problem:</a:t>
            </a:r>
          </a:p>
          <a:p>
            <a:pPr lvl="1"/>
            <a:r>
              <a:rPr lang="en-US" altLang="zh-CN"/>
              <a:t>Input: A[p,r]</a:t>
            </a:r>
            <a:endParaRPr lang="en-US" altLang="zh-CN" i="1"/>
          </a:p>
          <a:p>
            <a:pPr lvl="1"/>
            <a:r>
              <a:rPr lang="en-US" altLang="zh-CN"/>
              <a:t>Output: A[p,r] in sorted order</a:t>
            </a:r>
          </a:p>
          <a:p>
            <a:r>
              <a:rPr lang="en-US" altLang="zh-CN"/>
              <a:t>MERGE-SORT(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p</a:t>
            </a:r>
            <a:r>
              <a:rPr lang="en-US" altLang="zh-CN"/>
              <a:t>, </a:t>
            </a:r>
            <a:r>
              <a:rPr lang="en-US" altLang="zh-CN" i="1"/>
              <a:t>r</a:t>
            </a:r>
            <a:r>
              <a:rPr lang="en-US" altLang="zh-CN"/>
              <a:t>)</a:t>
            </a:r>
          </a:p>
          <a:p>
            <a:pPr lvl="1"/>
            <a:r>
              <a:rPr lang="en-US" altLang="zh-CN" b="1"/>
              <a:t>if </a:t>
            </a:r>
            <a:r>
              <a:rPr lang="en-US" altLang="zh-CN" i="1"/>
              <a:t>p </a:t>
            </a:r>
            <a:r>
              <a:rPr lang="en-US" altLang="zh-CN"/>
              <a:t>&lt; </a:t>
            </a:r>
            <a:r>
              <a:rPr lang="en-US" altLang="zh-CN" i="1"/>
              <a:t>r</a:t>
            </a:r>
          </a:p>
          <a:p>
            <a:pPr lvl="2"/>
            <a:r>
              <a:rPr lang="en-US" altLang="zh-CN" b="1"/>
              <a:t>then </a:t>
            </a:r>
            <a:r>
              <a:rPr lang="en-US" altLang="zh-CN" i="1"/>
              <a:t>q </a:t>
            </a:r>
            <a:r>
              <a:rPr lang="en-US" altLang="zh-CN"/>
              <a:t>← ⌊(</a:t>
            </a:r>
            <a:r>
              <a:rPr lang="en-US" altLang="zh-CN" i="1"/>
              <a:t>p </a:t>
            </a:r>
            <a:r>
              <a:rPr lang="en-US" altLang="zh-CN"/>
              <a:t>+ </a:t>
            </a:r>
            <a:r>
              <a:rPr lang="en-US" altLang="zh-CN" i="1"/>
              <a:t>r</a:t>
            </a:r>
            <a:r>
              <a:rPr lang="en-US" altLang="zh-CN"/>
              <a:t>)/2⌋</a:t>
            </a:r>
          </a:p>
          <a:p>
            <a:pPr lvl="3"/>
            <a:r>
              <a:rPr lang="en-US" altLang="zh-CN"/>
              <a:t>MERGE-SORT(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p</a:t>
            </a:r>
            <a:r>
              <a:rPr lang="en-US" altLang="zh-CN"/>
              <a:t>, </a:t>
            </a:r>
            <a:r>
              <a:rPr lang="en-US" altLang="zh-CN" i="1"/>
              <a:t>q</a:t>
            </a:r>
            <a:r>
              <a:rPr lang="en-US" altLang="zh-CN"/>
              <a:t>)</a:t>
            </a:r>
          </a:p>
          <a:p>
            <a:pPr lvl="3"/>
            <a:r>
              <a:rPr lang="en-US" altLang="zh-CN"/>
              <a:t>MERGE-SORT(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q </a:t>
            </a:r>
            <a:r>
              <a:rPr lang="en-US" altLang="zh-CN"/>
              <a:t>+ 1, </a:t>
            </a:r>
            <a:r>
              <a:rPr lang="en-US" altLang="zh-CN" i="1"/>
              <a:t>r</a:t>
            </a:r>
            <a:r>
              <a:rPr lang="en-US" altLang="zh-CN"/>
              <a:t>)</a:t>
            </a:r>
          </a:p>
          <a:p>
            <a:pPr lvl="3"/>
            <a:r>
              <a:rPr lang="en-US" altLang="zh-CN"/>
              <a:t>MERGE(</a:t>
            </a:r>
            <a:r>
              <a:rPr lang="en-US" altLang="zh-CN" i="1"/>
              <a:t>A</a:t>
            </a:r>
            <a:r>
              <a:rPr lang="en-US" altLang="zh-CN"/>
              <a:t>, </a:t>
            </a:r>
            <a:r>
              <a:rPr lang="en-US" altLang="zh-CN" i="1"/>
              <a:t>p</a:t>
            </a:r>
            <a:r>
              <a:rPr lang="en-US" altLang="zh-CN"/>
              <a:t>, </a:t>
            </a:r>
            <a:r>
              <a:rPr lang="en-US" altLang="zh-CN" i="1"/>
              <a:t>q</a:t>
            </a:r>
            <a:r>
              <a:rPr lang="en-US" altLang="zh-CN"/>
              <a:t>, </a:t>
            </a:r>
            <a:r>
              <a:rPr lang="en-US" altLang="zh-CN" i="1"/>
              <a:t>r</a:t>
            </a:r>
            <a:r>
              <a:rPr lang="en-US" altLang="zh-CN"/>
              <a:t>)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/>
              <a:t>M</a:t>
            </a:r>
            <a:r>
              <a:rPr lang="en-US" altLang="zh-CN" b="1"/>
              <a:t>erge Two Sorted Lists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/>
              <a:t>Problem:</a:t>
            </a:r>
          </a:p>
          <a:p>
            <a:pPr lvl="1"/>
            <a:r>
              <a:rPr lang="en-US" altLang="zh-CN"/>
              <a:t>Input: A[p,q] and A[q+1,r], </a:t>
            </a:r>
            <a:r>
              <a:rPr lang="en-US" altLang="zh-CN" i="1"/>
              <a:t>p</a:t>
            </a:r>
            <a:r>
              <a:rPr lang="en-US" altLang="zh-CN"/>
              <a:t> </a:t>
            </a:r>
            <a:r>
              <a:rPr lang="en-US" altLang="zh-CN">
                <a:sym typeface="Symbol" pitchFamily="18" charset="2"/>
              </a:rPr>
              <a:t></a:t>
            </a:r>
            <a:r>
              <a:rPr lang="en-US" altLang="zh-CN" i="1">
                <a:sym typeface="Symbol" pitchFamily="18" charset="2"/>
              </a:rPr>
              <a:t> </a:t>
            </a:r>
            <a:r>
              <a:rPr lang="en-US" altLang="zh-CN" i="1"/>
              <a:t>q</a:t>
            </a:r>
            <a:r>
              <a:rPr lang="en-US" altLang="zh-CN"/>
              <a:t>&lt; </a:t>
            </a:r>
            <a:r>
              <a:rPr lang="en-US" altLang="zh-CN" i="1"/>
              <a:t>r, </a:t>
            </a:r>
            <a:r>
              <a:rPr lang="en-US" altLang="zh-CN"/>
              <a:t>are in sorted order</a:t>
            </a:r>
            <a:endParaRPr lang="en-US" altLang="zh-CN" i="1"/>
          </a:p>
          <a:p>
            <a:pPr lvl="1"/>
            <a:r>
              <a:rPr lang="en-US" altLang="zh-CN"/>
              <a:t>Output: A[p,r] in sorted order</a:t>
            </a:r>
          </a:p>
          <a:p>
            <a:r>
              <a:rPr lang="en-US" altLang="zh-CN" b="1"/>
              <a:t>Procedure</a:t>
            </a:r>
          </a:p>
          <a:p>
            <a:pPr lvl="1"/>
            <a:r>
              <a:rPr lang="en-US" altLang="zh-CN" b="1"/>
              <a:t>See the Instance below</a:t>
            </a: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3876675"/>
            <a:ext cx="43561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/>
              <a:t>Merge Two Sorted Lists : Pseudocode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5" y="981075"/>
            <a:ext cx="8135938" cy="58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Merging two sorted arrays</a:t>
            </a:r>
            <a:r>
              <a:rPr lang="en-US" altLang="zh-CN"/>
              <a:t>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2	7	13	20</a:t>
            </a:r>
          </a:p>
          <a:p>
            <a:r>
              <a:rPr lang="en-US" altLang="zh-CN"/>
              <a:t>1	9	11	12</a:t>
            </a:r>
          </a:p>
        </p:txBody>
      </p:sp>
      <p:pic>
        <p:nvPicPr>
          <p:cNvPr id="76804" name="Picture 4" descr="lecture01_页面_26"/>
          <p:cNvPicPr>
            <a:picLocks noChangeAspect="1" noChangeArrowheads="1"/>
          </p:cNvPicPr>
          <p:nvPr/>
        </p:nvPicPr>
        <p:blipFill>
          <a:blip r:embed="rId2"/>
          <a:srcRect t="22708" b="11157"/>
          <a:stretch>
            <a:fillRect/>
          </a:stretch>
        </p:blipFill>
        <p:spPr bwMode="auto">
          <a:xfrm>
            <a:off x="0" y="1557338"/>
            <a:ext cx="9144000" cy="4535487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78852" name="Picture 4" descr="lecture01_页面_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79876" name="Picture 4" descr="lecture01_页面_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0900" name="Picture 4" descr="lecture01_页面_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1924" name="Picture 4" descr="lecture01_页面_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2948" name="Picture 4" descr="lecture01_页面_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7044" name="Picture 4" descr="lecture01_页面_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 dirty="0"/>
              <a:t>Criteria for analysis of algorithms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400" b="1" dirty="0">
                <a:solidFill>
                  <a:srgbClr val="262626"/>
                </a:solidFill>
                <a:latin typeface="Times New Roman" pitchFamily="18" charset="0"/>
              </a:rPr>
              <a:t>We will use the following criteria:</a:t>
            </a:r>
            <a:r>
              <a:rPr lang="en-US" altLang="zh-CN" b="1" dirty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Correctness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work done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Amount of space used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Simplicity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Optimality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8068" name="Picture 4" descr="lecture01_页面_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89092" name="Picture 4" descr="lecture01_页面_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0116" name="Picture 4" descr="lecture01_页面_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1140" name="Picture 4" descr="lecture01_页面_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2164" name="Picture 4" descr="lecture01_页面_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3188" name="Picture 4" descr="lecture01_页面_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4212" name="Picture 4" descr="lecture01_页面_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5236" name="Picture 4" descr="lecture01_页面_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6260" name="Picture 4" descr="lecture01_页面_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7284" name="Picture 4" descr="lecture01_页面_4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>
                <a:solidFill>
                  <a:srgbClr val="262626"/>
                </a:solidFill>
              </a:rPr>
              <a:t>Correctness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>
                <a:solidFill>
                  <a:srgbClr val="262626"/>
                </a:solidFill>
              </a:rPr>
              <a:t>Correctness</a:t>
            </a:r>
            <a:r>
              <a:rPr lang="en-US" altLang="zh-CN" sz="3000" b="1" dirty="0">
                <a:solidFill>
                  <a:srgbClr val="262626"/>
                </a:solidFill>
                <a:latin typeface="Times New Roman" pitchFamily="18" charset="0"/>
              </a:rPr>
              <a:t>:</a:t>
            </a:r>
            <a:r>
              <a:rPr lang="en-US" altLang="zh-CN" sz="2800" b="1" dirty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An algorithm is correct if when given a valid input it computes for a finite amount of time and produces the right answer.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This definition is helpful if we know what the valid inputs are and what “the right answer” is.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Thus showing that an algorithm is correct means making a precise statement about what result it is to produce when given certain specified inputs, and then proving the statement. 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8308" name="Picture 4" descr="lecture01_页面_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99332" name="Picture 4" descr="lecture01_页面_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0356" name="Picture 4" descr="lecture01_页面_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1380" name="Picture 4" descr="lecture01_页面_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2404" name="Picture 4" descr="lecture01_页面_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3428" name="Picture 4" descr="lecture01_页面_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4452" name="Picture 4" descr="lecture01_页面_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5476" name="Picture 4" descr="lecture01_页面_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6500" name="Picture 4" descr="lecture01_页面_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endParaRPr lang="en-US" altLang="zh-CN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/>
          </a:p>
        </p:txBody>
      </p:sp>
      <p:pic>
        <p:nvPicPr>
          <p:cNvPr id="107524" name="Picture 4" descr="lecture01_页面_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>
                <a:solidFill>
                  <a:srgbClr val="262626"/>
                </a:solidFill>
              </a:rPr>
              <a:t>Amount of work down: Efficiency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latin typeface="Times New Roman" pitchFamily="18" charset="0"/>
              </a:rPr>
              <a:t>Run time = depend on the follow factors:</a:t>
            </a: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Computing model: </a:t>
            </a:r>
            <a:r>
              <a:rPr lang="en-US" altLang="zh-CN" b="1" i="1"/>
              <a:t>RAM </a:t>
            </a:r>
            <a:r>
              <a:rPr lang="en-US" altLang="zh-CN" b="1"/>
              <a:t>(</a:t>
            </a:r>
            <a:r>
              <a:rPr lang="en-US" altLang="zh-CN" b="1" i="1"/>
              <a:t>random-access machine</a:t>
            </a:r>
            <a:r>
              <a:rPr lang="en-US" altLang="zh-CN" b="1"/>
              <a:t>):		How many computers?</a:t>
            </a:r>
            <a:endParaRPr altLang="en-US" b="1">
              <a:ea typeface="宋体" charset="-122"/>
            </a:endParaRPr>
          </a:p>
          <a:p>
            <a:pPr lvl="2"/>
            <a:r>
              <a:rPr lang="en-US" altLang="zh-CN"/>
              <a:t>In the RAM model, instructions are executed one after another, with </a:t>
            </a:r>
            <a:r>
              <a:rPr lang="en-US" altLang="zh-CN">
                <a:solidFill>
                  <a:srgbClr val="FF0000"/>
                </a:solidFill>
              </a:rPr>
              <a:t>no concurrent operations</a:t>
            </a:r>
            <a:r>
              <a:rPr lang="en-US" altLang="zh-CN"/>
              <a:t>.</a:t>
            </a:r>
          </a:p>
          <a:p>
            <a:pPr lvl="2"/>
            <a:r>
              <a:rPr lang="en-US" altLang="en-US" sz="2600" b="1">
                <a:latin typeface="Times New Roman" pitchFamily="18" charset="0"/>
                <a:ea typeface="宋体" charset="-122"/>
              </a:rPr>
              <a:t>Instructions</a:t>
            </a:r>
            <a:r>
              <a:rPr lang="en-US" altLang="zh-CN" sz="2600" b="1">
                <a:latin typeface="Times New Roman" pitchFamily="18" charset="0"/>
              </a:rPr>
              <a:t> contained in RAM model</a:t>
            </a:r>
            <a:endParaRPr lang="en-US" altLang="zh-CN" b="1">
              <a:latin typeface="Times New Roman" pitchFamily="18" charset="0"/>
            </a:endParaRP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Machine: CPU	How fast is the computer?</a:t>
            </a:r>
            <a:endParaRPr lang="en-US" altLang="zh-CN" b="1">
              <a:solidFill>
                <a:schemeClr val="tx2"/>
              </a:solidFill>
              <a:latin typeface="Times New Roman" pitchFamily="18" charset="0"/>
            </a:endParaRPr>
          </a:p>
          <a:p>
            <a:pPr lvl="1" eaLnBrk="1" hangingPunct="1"/>
            <a:r>
              <a:rPr lang="en-US" altLang="zh-CN" b="1">
                <a:latin typeface="Times New Roman" pitchFamily="18" charset="0"/>
              </a:rPr>
              <a:t>Input: Scale of instance	How many data?</a:t>
            </a:r>
          </a:p>
          <a:p>
            <a:pPr lvl="1" eaLnBrk="1" hangingPunct="1"/>
            <a:r>
              <a:rPr lang="en-US" altLang="zh-CN" b="1">
                <a:solidFill>
                  <a:srgbClr val="F35B1B"/>
                </a:solidFill>
                <a:latin typeface="Times New Roman" pitchFamily="18" charset="0"/>
              </a:rPr>
              <a:t>Number of basic operations done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3600" b="1">
                <a:latin typeface="Times New Roman" pitchFamily="18" charset="0"/>
              </a:rPr>
              <a:t>Time complexity for Divide-and-Conquer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>
                <a:latin typeface="Times New Roman" pitchFamily="18" charset="0"/>
              </a:rPr>
              <a:t>Time complexity for Divide-and-Conquer</a:t>
            </a:r>
            <a:endParaRPr lang="en-US" altLang="zh-CN" sz="3600" b="1"/>
          </a:p>
          <a:p>
            <a:pPr lvl="1"/>
            <a:r>
              <a:rPr lang="en-US" altLang="zh-CN" sz="2400"/>
              <a:t>A recurrence</a:t>
            </a:r>
          </a:p>
          <a:p>
            <a:r>
              <a:rPr lang="en-US" altLang="zh-CN" sz="2800"/>
              <a:t>Divide-and-conquer paradigm</a:t>
            </a:r>
          </a:p>
          <a:p>
            <a:pPr lvl="1"/>
            <a:r>
              <a:rPr lang="en-US" altLang="zh-CN" sz="2400" b="1"/>
              <a:t>Divide </a:t>
            </a:r>
            <a:r>
              <a:rPr lang="en-US" altLang="zh-CN" sz="2400"/>
              <a:t>the problem into a number of subproblems.</a:t>
            </a:r>
          </a:p>
          <a:p>
            <a:pPr lvl="1"/>
            <a:r>
              <a:rPr lang="en-US" altLang="zh-CN" sz="2400" b="1"/>
              <a:t>Conquer </a:t>
            </a:r>
            <a:r>
              <a:rPr lang="en-US" altLang="zh-CN" sz="2400"/>
              <a:t>the subproblems by solving them recursively. If the subproblem sizes are small enough, however, just solve the subproblems in a straightforward manner.</a:t>
            </a:r>
          </a:p>
          <a:p>
            <a:pPr lvl="1"/>
            <a:r>
              <a:rPr lang="en-US" altLang="zh-CN" sz="2400" b="1"/>
              <a:t>Combine </a:t>
            </a:r>
            <a:r>
              <a:rPr lang="en-US" altLang="zh-CN" sz="2400"/>
              <a:t>the solutions to the subproblems into the solution for the original problem.</a:t>
            </a:r>
          </a:p>
          <a:p>
            <a:pPr lvl="1"/>
            <a:endParaRPr lang="en-US" altLang="zh-CN" sz="2400"/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5734050"/>
            <a:ext cx="6626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Merge sort</a:t>
            </a:r>
            <a:r>
              <a:rPr lang="en-US" altLang="zh-CN"/>
              <a:t> 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b="1" dirty="0"/>
              <a:t>MERGE-SORT </a:t>
            </a:r>
            <a:r>
              <a:rPr lang="en-US" altLang="zh-CN" dirty="0"/>
              <a:t>A[1 . . n]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1.	If n = 1, done. 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2.	Recursively sort A[ 1 . . </a:t>
            </a:r>
            <a:r>
              <a:rPr lang="en-US" altLang="zh-CN" dirty="0">
                <a:sym typeface="Symbol" pitchFamily="18" charset="2"/>
              </a:rPr>
              <a:t></a:t>
            </a:r>
            <a:r>
              <a:rPr lang="en-US" altLang="zh-CN" dirty="0"/>
              <a:t>n/2</a:t>
            </a:r>
            <a:r>
              <a:rPr lang="en-US" altLang="zh-CN" dirty="0">
                <a:sym typeface="Symbol" pitchFamily="18" charset="2"/>
              </a:rPr>
              <a:t></a:t>
            </a:r>
            <a:r>
              <a:rPr lang="en-US" altLang="zh-CN" dirty="0"/>
              <a:t> ]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	and A[</a:t>
            </a:r>
            <a:r>
              <a:rPr lang="en-US" altLang="zh-CN" dirty="0">
                <a:sym typeface="Symbol" pitchFamily="18" charset="2"/>
              </a:rPr>
              <a:t></a:t>
            </a:r>
            <a:r>
              <a:rPr lang="en-US" altLang="zh-CN" dirty="0"/>
              <a:t>n/2</a:t>
            </a:r>
            <a:r>
              <a:rPr lang="en-US" altLang="zh-CN" dirty="0">
                <a:sym typeface="Symbol" pitchFamily="18" charset="2"/>
              </a:rPr>
              <a:t></a:t>
            </a:r>
            <a:r>
              <a:rPr lang="en-US" altLang="zh-CN" dirty="0"/>
              <a:t>+1 . . n ] . 	</a:t>
            </a:r>
          </a:p>
          <a:p>
            <a:pPr>
              <a:buFont typeface="Arial" charset="0"/>
              <a:buNone/>
            </a:pPr>
            <a:r>
              <a:rPr lang="en-US" altLang="zh-CN" dirty="0"/>
              <a:t>	3.	</a:t>
            </a:r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Merge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r>
              <a:rPr lang="en-US" altLang="zh-CN" dirty="0"/>
              <a:t> the 2 sorted lists. 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FF0000"/>
                </a:solidFill>
              </a:rPr>
              <a:t>Key subroutine</a:t>
            </a:r>
            <a:r>
              <a:rPr lang="en-US" altLang="zh-CN" b="1" dirty="0"/>
              <a:t>: MERGE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b="1"/>
              <a:t>Pseudocode conventions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/>
              <a:t>Indentation indicates block structure: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/>
              <a:t>Clarity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/>
              <a:t>Similar to those in Pascal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The looping constructs: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/>
              <a:t>while</a:t>
            </a:r>
            <a:r>
              <a:rPr lang="en-US" altLang="zh-CN" sz="2400"/>
              <a:t>, </a:t>
            </a:r>
            <a:r>
              <a:rPr lang="en-US" altLang="zh-CN" sz="2400" b="1"/>
              <a:t>for</a:t>
            </a:r>
            <a:r>
              <a:rPr lang="en-US" altLang="zh-CN" sz="2400"/>
              <a:t>, and </a:t>
            </a:r>
            <a:r>
              <a:rPr lang="en-US" altLang="zh-CN" sz="2400" b="1"/>
              <a:t>repeat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the conditional constructs: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b="1"/>
              <a:t>if</a:t>
            </a:r>
            <a:r>
              <a:rPr lang="en-US" altLang="zh-CN" sz="2400"/>
              <a:t>, </a:t>
            </a:r>
            <a:r>
              <a:rPr lang="en-US" altLang="zh-CN" sz="2400" b="1"/>
              <a:t>then</a:t>
            </a:r>
            <a:r>
              <a:rPr lang="en-US" altLang="zh-CN" sz="2400"/>
              <a:t>,and </a:t>
            </a:r>
            <a:r>
              <a:rPr lang="en-US" altLang="zh-CN" sz="2400" b="1"/>
              <a:t>else</a:t>
            </a:r>
            <a:endParaRPr lang="en-US" altLang="zh-CN" sz="200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The symbol "▹" indicates that the remainder of the line is a comment.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A multiple assignment of the form </a:t>
            </a:r>
            <a:r>
              <a:rPr lang="en-US" altLang="zh-CN" sz="2800" i="1"/>
              <a:t>i </a:t>
            </a:r>
            <a:r>
              <a:rPr lang="en-US" altLang="zh-CN" sz="2800"/>
              <a:t>← </a:t>
            </a:r>
            <a:r>
              <a:rPr lang="en-US" altLang="zh-CN" sz="2800" i="1"/>
              <a:t>j </a:t>
            </a:r>
            <a:r>
              <a:rPr lang="en-US" altLang="zh-CN" sz="2800"/>
              <a:t>← </a:t>
            </a:r>
            <a:r>
              <a:rPr lang="en-US" altLang="zh-CN" sz="2800" i="1"/>
              <a:t>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/>
              <a:t>Array elements  </a:t>
            </a:r>
            <a:r>
              <a:rPr lang="en-US" altLang="zh-CN" sz="2800" i="1"/>
              <a:t>A</a:t>
            </a:r>
            <a:r>
              <a:rPr lang="en-US" altLang="zh-CN" sz="2800"/>
              <a:t>[1..</a:t>
            </a:r>
            <a:r>
              <a:rPr lang="en-US" altLang="zh-CN" sz="2800" i="1"/>
              <a:t>j</a:t>
            </a:r>
            <a:r>
              <a:rPr lang="en-US" altLang="zh-CN" sz="2800"/>
              <a:t>]=</a:t>
            </a:r>
            <a:r>
              <a:rPr lang="en-US" altLang="zh-CN" sz="2800" i="1"/>
              <a:t>A</a:t>
            </a:r>
            <a:r>
              <a:rPr lang="en-US" altLang="zh-CN" sz="2800"/>
              <a:t>[1], </a:t>
            </a:r>
            <a:r>
              <a:rPr lang="en-US" altLang="zh-CN" sz="2800" i="1"/>
              <a:t>A</a:t>
            </a:r>
            <a:r>
              <a:rPr lang="en-US" altLang="zh-CN" sz="2800"/>
              <a:t>[2], . . . , </a:t>
            </a:r>
            <a:r>
              <a:rPr lang="en-US" altLang="zh-CN" sz="2800" i="1"/>
              <a:t>A</a:t>
            </a:r>
            <a:r>
              <a:rPr lang="en-US" altLang="zh-CN" sz="2800"/>
              <a:t>[</a:t>
            </a:r>
            <a:r>
              <a:rPr lang="en-US" altLang="zh-CN" sz="2800" i="1"/>
              <a:t>j</a:t>
            </a:r>
            <a:r>
              <a:rPr lang="en-US" altLang="zh-CN" sz="2800"/>
              <a:t>].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dirty="0">
                <a:solidFill>
                  <a:srgbClr val="FF0000"/>
                </a:solidFill>
              </a:rPr>
              <a:t>Exercises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FF"/>
                </a:solidFill>
              </a:rPr>
              <a:t>2.1-2 </a:t>
            </a:r>
            <a:r>
              <a:rPr lang="en-US" altLang="zh-CN" b="1" dirty="0">
                <a:solidFill>
                  <a:srgbClr val="0000FF"/>
                </a:solidFill>
              </a:rPr>
              <a:t>Rewrite</a:t>
            </a:r>
            <a:r>
              <a:rPr lang="en-US" altLang="zh-CN" dirty="0">
                <a:solidFill>
                  <a:srgbClr val="0000FF"/>
                </a:solidFill>
              </a:rPr>
              <a:t> the INSERTION-SORT procedure, </a:t>
            </a:r>
            <a:r>
              <a:rPr lang="en-US" altLang="zh-CN" dirty="0" err="1">
                <a:solidFill>
                  <a:srgbClr val="0000FF"/>
                </a:solidFill>
              </a:rPr>
              <a:t>nonincreasing</a:t>
            </a:r>
            <a:r>
              <a:rPr lang="en-US" altLang="zh-CN" dirty="0">
                <a:solidFill>
                  <a:srgbClr val="0000FF"/>
                </a:solidFill>
              </a:rPr>
              <a:t> instead of </a:t>
            </a:r>
            <a:r>
              <a:rPr lang="en-US" altLang="zh-CN" dirty="0" err="1">
                <a:solidFill>
                  <a:srgbClr val="0000FF"/>
                </a:solidFill>
              </a:rPr>
              <a:t>nondecreasing</a:t>
            </a:r>
            <a:r>
              <a:rPr lang="en-US" altLang="zh-CN" dirty="0">
                <a:solidFill>
                  <a:srgbClr val="0000FF"/>
                </a:solidFill>
              </a:rPr>
              <a:t> order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2.2-2 </a:t>
            </a:r>
            <a:r>
              <a:rPr lang="en-US" altLang="zh-CN" b="1" dirty="0">
                <a:solidFill>
                  <a:srgbClr val="0000FF"/>
                </a:solidFill>
              </a:rPr>
              <a:t>Selection sort: </a:t>
            </a:r>
            <a:r>
              <a:rPr lang="en-US" altLang="zh-CN" dirty="0">
                <a:solidFill>
                  <a:srgbClr val="0000FF"/>
                </a:solidFill>
              </a:rPr>
              <a:t>Give the best-case and worst-case running times of selection sort …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2.3-4 </a:t>
            </a:r>
            <a:r>
              <a:rPr lang="en-US" altLang="zh-CN" b="1" dirty="0">
                <a:solidFill>
                  <a:srgbClr val="0000FF"/>
                </a:solidFill>
              </a:rPr>
              <a:t>Insertion sort </a:t>
            </a:r>
            <a:r>
              <a:rPr lang="en-US" altLang="zh-CN" dirty="0">
                <a:solidFill>
                  <a:srgbClr val="0000FF"/>
                </a:solidFill>
              </a:rPr>
              <a:t>can be expressed as a recursive procedure as follows. Write a recurrence for the running time of this recursive version of insertion sort.</a:t>
            </a:r>
          </a:p>
        </p:txBody>
      </p:sp>
    </p:spTree>
    <p:extLst>
      <p:ext uri="{BB962C8B-B14F-4D97-AF65-F5344CB8AC3E}">
        <p14:creationId xmlns:p14="http://schemas.microsoft.com/office/powerpoint/2010/main" val="45055669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/>
              <a:t>Exercises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2.1-2 </a:t>
            </a:r>
            <a:r>
              <a:rPr lang="en-US" altLang="zh-CN" b="1"/>
              <a:t>Rewrite</a:t>
            </a:r>
            <a:r>
              <a:rPr lang="en-US" altLang="zh-CN"/>
              <a:t> the INSERTION-SORT procedure, nonincreasing instead of nondecreasing order</a:t>
            </a:r>
          </a:p>
          <a:p>
            <a:r>
              <a:rPr lang="en-US" altLang="zh-CN"/>
              <a:t>2.1-3 </a:t>
            </a:r>
            <a:r>
              <a:rPr lang="en-US" altLang="zh-CN" b="1"/>
              <a:t>Linear search:</a:t>
            </a:r>
            <a:r>
              <a:rPr lang="en-US" altLang="zh-CN" b="1" i="1"/>
              <a:t> </a:t>
            </a:r>
            <a:r>
              <a:rPr lang="en-US" altLang="zh-CN"/>
              <a:t>sequence of </a:t>
            </a:r>
            <a:r>
              <a:rPr lang="en-US" altLang="zh-CN" i="1"/>
              <a:t>n </a:t>
            </a:r>
            <a:r>
              <a:rPr lang="en-US" altLang="zh-CN"/>
              <a:t>numbers, and a value </a:t>
            </a:r>
            <a:r>
              <a:rPr lang="en-US" altLang="zh-CN" i="1"/>
              <a:t>v</a:t>
            </a:r>
            <a:r>
              <a:rPr lang="en-US" altLang="zh-CN"/>
              <a:t>.</a:t>
            </a:r>
          </a:p>
          <a:p>
            <a:r>
              <a:rPr lang="en-US" altLang="zh-CN"/>
              <a:t>2.1-4 </a:t>
            </a:r>
            <a:r>
              <a:rPr lang="en-US" altLang="zh-CN" b="1"/>
              <a:t>Adding</a:t>
            </a:r>
            <a:r>
              <a:rPr lang="en-US" altLang="zh-CN"/>
              <a:t> two </a:t>
            </a:r>
            <a:r>
              <a:rPr lang="en-US" altLang="zh-CN" i="1"/>
              <a:t>n</a:t>
            </a:r>
            <a:r>
              <a:rPr lang="en-US" altLang="zh-CN"/>
              <a:t>-bit binary integers-arrays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/>
              <a:t>Exercises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/>
              <a:t>2.2-2 </a:t>
            </a:r>
            <a:r>
              <a:rPr lang="en-US" altLang="zh-CN" b="1" dirty="0"/>
              <a:t>Selection sort:</a:t>
            </a:r>
            <a:r>
              <a:rPr lang="en-US" altLang="zh-CN" dirty="0"/>
              <a:t> Give the best-case and worst-case running times of selection sort in Θ-notation.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2.2-3 </a:t>
            </a:r>
            <a:r>
              <a:rPr lang="en-US" altLang="zh-CN" b="1" dirty="0"/>
              <a:t>Linear search: </a:t>
            </a:r>
            <a:r>
              <a:rPr lang="en-US" altLang="zh-CN" dirty="0"/>
              <a:t>What are the average-case and worst-case running times of linear search in Θ-notation?</a:t>
            </a:r>
          </a:p>
          <a:p>
            <a:pPr>
              <a:lnSpc>
                <a:spcPct val="90000"/>
              </a:lnSpc>
            </a:pPr>
            <a:r>
              <a:rPr lang="en-US" altLang="zh-CN" dirty="0"/>
              <a:t>2.2-4 B</a:t>
            </a:r>
            <a:r>
              <a:rPr lang="en-US" altLang="zh-CN" b="1" dirty="0"/>
              <a:t>est-case running time</a:t>
            </a:r>
            <a:r>
              <a:rPr lang="en-US" altLang="zh-CN" dirty="0"/>
              <a:t>: How can we modify almost any algorithm to have a good best-case running time?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4445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/>
              <a:t>Exercises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/>
              <a:t>2.3-3 </a:t>
            </a:r>
            <a:r>
              <a:rPr lang="en-US" altLang="zh-CN" sz="2800" b="1" dirty="0"/>
              <a:t>Mathematical induction:</a:t>
            </a:r>
            <a:r>
              <a:rPr lang="en-US" altLang="zh-CN" sz="2800" dirty="0"/>
              <a:t> Use mathematical induction to show that when </a:t>
            </a:r>
            <a:r>
              <a:rPr lang="en-US" altLang="zh-CN" sz="2800" i="1" dirty="0"/>
              <a:t>n </a:t>
            </a:r>
            <a:r>
              <a:rPr lang="en-US" altLang="zh-CN" sz="2800" dirty="0"/>
              <a:t>is an exact power of 2, the solution of the recurrence T(n)=2T(n/2)+</a:t>
            </a:r>
            <a:r>
              <a:rPr lang="en-US" altLang="zh-CN" sz="2800" dirty="0" err="1"/>
              <a:t>n,T</a:t>
            </a:r>
            <a:r>
              <a:rPr lang="en-US" altLang="zh-CN" sz="2800" dirty="0"/>
              <a:t>(2)=2 is T(n)=</a:t>
            </a:r>
            <a:r>
              <a:rPr lang="en-US" altLang="zh-CN" sz="2800" dirty="0" err="1"/>
              <a:t>nlgn</a:t>
            </a:r>
            <a:r>
              <a:rPr lang="en-US" altLang="zh-CN" sz="28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800" dirty="0"/>
              <a:t>2.3-4 Insertion sort can be expressed as a recursive procedure as follows. Write a recurrence for the running time of this recursive version of insertion sort.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33800" y="1316420"/>
            <a:ext cx="4953000" cy="1416269"/>
          </a:xfrm>
        </p:spPr>
        <p:txBody>
          <a:bodyPr>
            <a:normAutofit/>
          </a:bodyPr>
          <a:lstStyle/>
          <a:p>
            <a:r>
              <a:rPr lang="en-US" altLang="zh-CN" sz="1600" b="1" dirty="0"/>
              <a:t>《</a:t>
            </a:r>
            <a:r>
              <a:rPr lang="zh-CN" altLang="en-US" sz="1600" b="1" dirty="0"/>
              <a:t>算法分析与设计</a:t>
            </a:r>
            <a:r>
              <a:rPr lang="en-US" altLang="zh-CN" sz="1600" b="1" dirty="0"/>
              <a:t>》</a:t>
            </a:r>
            <a:r>
              <a:rPr lang="zh-CN" altLang="en-US" sz="1600" b="1" dirty="0"/>
              <a:t>课程组</a:t>
            </a:r>
            <a:endParaRPr lang="en-US" altLang="zh-CN" sz="1600" b="1" dirty="0"/>
          </a:p>
          <a:p>
            <a:r>
              <a:rPr lang="zh-CN" altLang="en-US" sz="1600" b="1" dirty="0"/>
              <a:t>重庆大学计算机学院 </a:t>
            </a:r>
            <a:endParaRPr lang="en-US" altLang="zh-CN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3284984"/>
            <a:ext cx="7239000" cy="1440160"/>
          </a:xfrm>
        </p:spPr>
        <p:txBody>
          <a:bodyPr>
            <a:normAutofit/>
          </a:bodyPr>
          <a:lstStyle/>
          <a:p>
            <a:r>
              <a:rPr lang="en-US" altLang="zh-CN" sz="8000" b="0" dirty="0">
                <a:solidFill>
                  <a:prstClr val="white"/>
                </a:solidFill>
              </a:rPr>
              <a:t>End of Chapter</a:t>
            </a:r>
            <a:endParaRPr lang="zh-CN" sz="6000" dirty="0">
              <a:solidFill>
                <a:srgbClr val="FFFF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47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262626"/>
                </a:solidFill>
              </a:rPr>
              <a:t>Amount of space used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itchFamily="18" charset="0"/>
              </a:rPr>
              <a:t>The number of memory cells used by a program: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Prediction of the adequacy of memory space for running a program 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Allocation of memory for programs in multiuser system</a:t>
            </a:r>
          </a:p>
          <a:p>
            <a:pPr lvl="1" eaLnBrk="1" hangingPunct="1"/>
            <a:r>
              <a:rPr lang="en-US" altLang="zh-CN" i="1" dirty="0">
                <a:latin typeface="Calibri" pitchFamily="34" charset="0"/>
                <a:ea typeface="宋体" charset="-122"/>
              </a:rPr>
              <a:t>Estimation of the size of the problems that can be solved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 dirty="0">
                <a:solidFill>
                  <a:srgbClr val="262626"/>
                </a:solidFill>
              </a:rPr>
              <a:t>Simplicity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>
                <a:solidFill>
                  <a:srgbClr val="262626"/>
                </a:solidFill>
              </a:rPr>
              <a:t>Simplicity</a:t>
            </a:r>
            <a:endParaRPr lang="en-US" altLang="zh-CN" sz="2800" b="1" dirty="0">
              <a:solidFill>
                <a:srgbClr val="262626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is often, though not always, the case that the simplest and most straightforward way of solving a problem is not the most efficient. Yet simplicity in an algorithm is a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desirable feature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It may make verifying the correctness of the algorithm easier, and it makes writing, debugging, and modifying a program for the algorithm </a:t>
            </a:r>
            <a:r>
              <a:rPr lang="en-US" altLang="zh-CN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easier</a:t>
            </a:r>
            <a:r>
              <a:rPr lang="en-US" altLang="zh-CN" i="1" dirty="0">
                <a:latin typeface="Calibri" pitchFamily="34" charset="0"/>
                <a:ea typeface="宋体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latin typeface="Calibri" pitchFamily="34" charset="0"/>
                <a:ea typeface="宋体" charset="-122"/>
              </a:rPr>
              <a:t>The time needed to produce a debugged program should be considered when choosing an algorithm, but if the program is to be used very often, its efficiency will probably be the determining factor in  the choice.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algn="l" eaLnBrk="1" hangingPunct="1"/>
            <a:r>
              <a:rPr lang="en-US" altLang="zh-CN" sz="4000" b="1">
                <a:solidFill>
                  <a:srgbClr val="262626"/>
                </a:solidFill>
              </a:rPr>
              <a:t>Optimality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We say that an algorithm is optimal (in the worst case) if there is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no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algorithm in the class under study that performs </a:t>
            </a:r>
            <a:r>
              <a:rPr lang="en-US" altLang="zh-CN" sz="2800" i="1" dirty="0">
                <a:solidFill>
                  <a:srgbClr val="FF0000"/>
                </a:solidFill>
                <a:latin typeface="Calibri" pitchFamily="34" charset="0"/>
                <a:ea typeface="宋体" charset="-122"/>
              </a:rPr>
              <a:t>fewer</a:t>
            </a:r>
            <a:r>
              <a:rPr lang="en-US" altLang="zh-CN" sz="2800" i="1" dirty="0">
                <a:latin typeface="Calibri" pitchFamily="34" charset="0"/>
                <a:ea typeface="宋体" charset="-122"/>
              </a:rPr>
              <a:t> basic operations (in the worst case).</a:t>
            </a:r>
          </a:p>
          <a:p>
            <a:pPr eaLnBrk="1" hangingPunct="1"/>
            <a:r>
              <a:rPr lang="en-US" altLang="zh-CN" sz="2800" i="1" dirty="0">
                <a:latin typeface="Calibri" pitchFamily="34" charset="0"/>
                <a:ea typeface="宋体" charset="-122"/>
              </a:rPr>
              <a:t>How would you know it?</a:t>
            </a:r>
          </a:p>
          <a:p>
            <a:pPr eaLnBrk="1" hangingPunct="1"/>
            <a:endParaRPr lang="en-US" altLang="zh-CN" b="1" dirty="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PowerPoint 2010 简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2710</Words>
  <Application>Microsoft Macintosh PowerPoint</Application>
  <PresentationFormat>全屏显示(4:3)</PresentationFormat>
  <Paragraphs>306</Paragraphs>
  <Slides>67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华文楷体</vt:lpstr>
      <vt:lpstr>Arial</vt:lpstr>
      <vt:lpstr>Calibri</vt:lpstr>
      <vt:lpstr>Forte</vt:lpstr>
      <vt:lpstr>Georgia</vt:lpstr>
      <vt:lpstr>Monotype Corsiva</vt:lpstr>
      <vt:lpstr>Times New Roman</vt:lpstr>
      <vt:lpstr>PowerPoint 2010 简介</vt:lpstr>
      <vt:lpstr>Algorithm Design &amp; Analysis Introduction to Algorithm</vt:lpstr>
      <vt:lpstr>Getting Started: Analyzing Algorithms</vt:lpstr>
      <vt:lpstr>2.0 Analysis of algorithms</vt:lpstr>
      <vt:lpstr>Criteria for analysis of algorithms</vt:lpstr>
      <vt:lpstr>Correctness</vt:lpstr>
      <vt:lpstr>Amount of work down: Efficiency</vt:lpstr>
      <vt:lpstr>Amount of space used</vt:lpstr>
      <vt:lpstr>Simplicity</vt:lpstr>
      <vt:lpstr>Optimality</vt:lpstr>
      <vt:lpstr>2.1 Insertion Sort</vt:lpstr>
      <vt:lpstr>The Problem of sorting: Description</vt:lpstr>
      <vt:lpstr>Game: Sorting a hand of cards? </vt:lpstr>
      <vt:lpstr>Example of insertion sort </vt:lpstr>
      <vt:lpstr>Insertion sort: Algorithm description</vt:lpstr>
      <vt:lpstr>Example of insertion sort </vt:lpstr>
      <vt:lpstr>Insertion sort: Linked List</vt:lpstr>
      <vt:lpstr>2.2 Analyzing Algorithms</vt:lpstr>
      <vt:lpstr>Operations for RAM Model</vt:lpstr>
      <vt:lpstr>Computing run time</vt:lpstr>
      <vt:lpstr>Time Complexity</vt:lpstr>
      <vt:lpstr>Time Complexity: Further Simplified </vt:lpstr>
      <vt:lpstr>Θ-notation </vt:lpstr>
      <vt:lpstr>Asymptotic performance </vt:lpstr>
      <vt:lpstr>Analyzing algorithm: Insertion Sort</vt:lpstr>
      <vt:lpstr>Insertion sort analysis </vt:lpstr>
      <vt:lpstr>2.3 Designing Algorithms</vt:lpstr>
      <vt:lpstr>Divide-and-Conquer Approach</vt:lpstr>
      <vt:lpstr>Merge Sort Algorithm: DC</vt:lpstr>
      <vt:lpstr>Merge Sort Algorithm: Pseudocode</vt:lpstr>
      <vt:lpstr>Merge Sort Algorithm: General Case</vt:lpstr>
      <vt:lpstr>Merge Two Sorted Lists</vt:lpstr>
      <vt:lpstr>Merge Two Sorted Lists : Pseudocode</vt:lpstr>
      <vt:lpstr>Merging two sorted arrays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Time complexity for Divide-and-Conquer</vt:lpstr>
      <vt:lpstr>Merge sort </vt:lpstr>
      <vt:lpstr>Pseudocode conventions</vt:lpstr>
      <vt:lpstr>Exercises</vt:lpstr>
      <vt:lpstr>Exercises</vt:lpstr>
      <vt:lpstr>Exercises</vt:lpstr>
      <vt:lpstr>Exercises</vt:lpstr>
      <vt:lpstr>End of Chapter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/>
  <cp:lastModifiedBy/>
  <cp:revision>247</cp:revision>
  <dcterms:created xsi:type="dcterms:W3CDTF">2010-11-18T06:31:59Z</dcterms:created>
  <dcterms:modified xsi:type="dcterms:W3CDTF">2020-02-25T01:51:09Z</dcterms:modified>
</cp:coreProperties>
</file>